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slideMasters/slideMaster4.xml" ContentType="application/vnd.openxmlformats-officedocument.presentationml.slideMaster+xml"/>
  <Override PartName="/ppt/slides/slide4.xml" ContentType="application/vnd.openxmlformats-officedocument.presentationml.slide+xml"/>
  <Override PartName="/ppt/charts/chart4.xml" ContentType="application/vnd.openxmlformats-officedocument.drawingml.chart+xml"/>
  <Override PartName="/ppt/charts/chart5.xml" ContentType="application/vnd.openxmlformats-officedocument.drawingml.chart+xml"/>
  <Override PartName="/ppt/slideMasters/slideMaster5.xml" ContentType="application/vnd.openxmlformats-officedocument.presentationml.slideMaster+xml"/>
  <Override PartName="/ppt/slides/slide5.xml" ContentType="application/vnd.openxmlformats-officedocument.presentationml.slide+xml"/>
  <Override PartName="/ppt/charts/chart6.xml" ContentType="application/vnd.openxmlformats-officedocument.drawingml.chart+xml"/>
  <Override PartName="/ppt/slideMasters/slideMaster6.xml" ContentType="application/vnd.openxmlformats-officedocument.presentationml.slideMaster+xml"/>
  <Override PartName="/ppt/slides/slide6.xml" ContentType="application/vnd.openxmlformats-officedocument.presentationml.slide+xml"/>
  <Override PartName="/ppt/charts/chart7.xml" ContentType="application/vnd.openxmlformats-officedocument.drawingml.chart+xml"/>
  <Override PartName="/ppt/slideMasters/slideMaster7.xml" ContentType="application/vnd.openxmlformats-officedocument.presentationml.slideMaster+xml"/>
  <Override PartName="/ppt/slides/slide7.xml" ContentType="application/vnd.openxmlformats-officedocument.presentationml.slide+xml"/>
  <Override PartName="/ppt/charts/chart8.xml" ContentType="application/vnd.openxmlformats-officedocument.drawingml.chart+xml"/>
  <Override PartName="/ppt/slideMasters/slideMaster8.xml" ContentType="application/vnd.openxmlformats-officedocument.presentationml.slideMaster+xml"/>
  <Override PartName="/ppt/slides/slide8.xml" ContentType="application/vnd.openxmlformats-officedocument.presentationml.slide+xml"/>
  <Override PartName="/ppt/charts/chart9.xml" ContentType="application/vnd.openxmlformats-officedocument.drawingml.chart+xml"/>
  <Override PartName="/ppt/slideMasters/slideMaster9.xml" ContentType="application/vnd.openxmlformats-officedocument.presentationml.slideMaster+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notesMasterIdLst>
    <p:notesMasterId r:id="rId1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300" b="0" i="0" u="none" strike="noStrike">
                <a:solidFill>
                  <a:srgbClr val="1F3A5F"/>
                </a:solidFill>
                <a:latin typeface="Arial"/>
              </a:defRPr>
            </a:pPr>
            <a:r>
              <a:rPr sz="1300" b="0" i="0" u="none" strike="noStrike">
                <a:solidFill>
                  <a:srgbClr val="1F3A5F"/>
                </a:solidFill>
                <a:latin typeface="Arial"/>
              </a:rPr>
              <a:t>Age</a:t>
            </a:r>
          </a:p>
        </c:rich>
      </c:tx>
      <c:layout/>
      <c:overlay val="0"/>
    </c:title>
    <c:autoTitleDeleted val="0"/>
    <c:plotArea>
      <c:layout/>
      <c:barChart>
        <c:barDir val="bar"/>
        <c:grouping val="clustered"/>
        <c:varyColors val="0"/>
        <c:ser>
          <c:idx val="0"/>
          <c:order val="0"/>
          <c:tx>
            <c:strRef>
              <c:f>Sheet1!$B$1</c:f>
              <c:strCache>
                <c:ptCount val="1"/>
                <c:pt idx="0">
                  <c:v>Age</c:v>
                </c:pt>
              </c:strCache>
            </c:strRef>
          </c:tx>
          <c:spPr>
            <a:solidFill>
              <a:srgbClr val="1F3A5F"/>
            </a:solidFill>
            <a:effectLst/>
          </c:spPr>
          <c:invertIfNegative val="0"/>
          <c:dLbls>
            <c:numFmt formatCode="#,##0" sourceLinked="0"/>
            <c:txPr>
              <a:bodyPr/>
              <a:lstStyle/>
              <a:p>
                <a:pPr>
                  <a:defRPr b="0" i="0" strike="noStrike" sz="1000" u="none">
                    <a:solidFill>
                      <a:srgbClr val="2B2B2B"/>
                    </a:solidFill>
                    <a:latin typeface="Arial"/>
                  </a:defRPr>
                </a:pPr>
              </a:p>
            </c:txPr>
            <c:showLegendKey val="0"/>
            <c:showVal val="1"/>
            <c:showCatName val="0"/>
            <c:showSerName val="0"/>
            <c:showPercent val="0"/>
            <c:showBubbleSize val="0"/>
            <c:showLeaderLines val="0"/>
          </c:dLbls>
          <c:cat>
            <c:multiLvlStrRef>
              <c:f>Sheet1!$A$2:$A$7</c:f>
              <c:multiLvlStrCache>
                <c:ptCount val="6"/>
                <c:lvl>
                  <c:pt idx="0">
                    <c:v>35-44</c:v>
                  </c:pt>
                  <c:pt idx="1">
                    <c:v>45-54</c:v>
                  </c:pt>
                  <c:pt idx="2">
                    <c:v>25-34</c:v>
                  </c:pt>
                  <c:pt idx="3">
                    <c:v>55-64</c:v>
                  </c:pt>
                  <c:pt idx="4">
                    <c:v>65+</c:v>
                  </c:pt>
                  <c:pt idx="5">
                    <c:v>18-24</c:v>
                  </c:pt>
                </c:lvl>
              </c:multiLvlStrCache>
            </c:multiLvlStrRef>
          </c:cat>
          <c:val>
            <c:numRef>
              <c:f>Sheet1!$B$2:$B$7</c:f>
              <c:numCache>
                <c:formatCode>General</c:formatCode>
                <c:ptCount val="6"/>
                <c:pt idx="0">
                  <c:v>28</c:v>
                </c:pt>
                <c:pt idx="1">
                  <c:v>16</c:v>
                </c:pt>
                <c:pt idx="2">
                  <c:v>12</c:v>
                </c:pt>
                <c:pt idx="3">
                  <c:v>6</c:v>
                </c:pt>
                <c:pt idx="4">
                  <c:v>4</c:v>
                </c:pt>
                <c:pt idx="5">
                  <c:v>1</c:v>
                </c:pt>
              </c:numCache>
            </c:numRef>
          </c:val>
        </c:ser>
        <c:dLbls>
          <c:numFmt formatCode="#,##0" sourceLinked="0"/>
          <c:txPr>
            <a:bodyPr/>
            <a:lstStyle/>
            <a:p>
              <a:pPr>
                <a:defRPr b="0" i="0" strike="noStrike" sz="1000" u="none">
                  <a:solidFill>
                    <a:srgbClr val="2B2B2B"/>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2B2B2B"/>
                </a:solidFill>
                <a:latin typeface="Arial"/>
              </a:defRPr>
            </a:pPr>
            <a:endParaRPr lang="en-US"/>
          </a:p>
        </c:txPr>
        <c:crossAx val="2094734552"/>
        <c:crosses val="autoZero"/>
        <c:auto val="1"/>
        <c:lblAlgn val="ctr"/>
        <c:noMultiLvlLbl val="1"/>
      </c:catAx>
      <c:valAx>
        <c:axId val="2094734552"/>
        <c:scaling>
          <c:orientation val="minMax"/>
        </c:scaling>
        <c:delete val="1"/>
        <c:axPos val="b"/>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300" b="0" i="0" u="none" strike="noStrike">
                <a:solidFill>
                  <a:srgbClr val="1F3A5F"/>
                </a:solidFill>
                <a:latin typeface="Arial"/>
              </a:defRPr>
            </a:pPr>
            <a:r>
              <a:rPr sz="1300" b="0" i="0" u="none" strike="noStrike">
                <a:solidFill>
                  <a:srgbClr val="1F3A5F"/>
                </a:solidFill>
                <a:latin typeface="Arial"/>
              </a:rPr>
              <a:t>Gender</a:t>
            </a:r>
          </a:p>
        </c:rich>
      </c:tx>
      <c:layout/>
      <c:overlay val="0"/>
    </c:title>
    <c:autoTitleDeleted val="0"/>
    <c:plotArea>
      <c:layout/>
      <c:doughnutChart>
        <c:varyColors val="1"/>
        <c:ser>
          <c:idx val="0"/>
          <c:order val="0"/>
          <c:tx>
            <c:strRef>
              <c:f>Sheet1!$B$1</c:f>
              <c:strCache>
                <c:ptCount val="1"/>
                <c:pt idx="0">
                  <c:v>Gender</c:v>
                </c:pt>
              </c:strCache>
            </c:strRef>
          </c:tx>
          <c:spPr>
            <a:solidFill>
              <a:schemeClr val="accent1"/>
            </a:solidFill>
            <a:ln w="9525" cap="flat">
              <a:solidFill>
                <a:srgbClr val="F9F9F9"/>
              </a:solidFill>
              <a:prstDash val="solid"/>
              <a:round/>
            </a:ln>
            <a:effectLst/>
          </c:spPr>
          <c:dPt>
            <c:idx val="0"/>
            <c:bubble3D val="0"/>
            <c:spPr>
              <a:solidFill>
                <a:srgbClr val="1F3A5F"/>
              </a:solidFill>
              <a:effectLst/>
            </c:spPr>
          </c:dPt>
          <c:dPt>
            <c:idx val="1"/>
            <c:bubble3D val="0"/>
            <c:spPr>
              <a:solidFill>
                <a:srgbClr val="C9A227"/>
              </a:solidFill>
              <a:effectLst/>
            </c:spPr>
          </c:dPt>
          <c:dPt>
            <c:idx val="2"/>
            <c:bubble3D val="0"/>
            <c:spPr>
              <a:solidFill>
                <a:srgbClr val="2E6E7E"/>
              </a:solidFill>
              <a:effectLst/>
            </c:spPr>
          </c:dPt>
          <c:dPt>
            <c:idx val="3"/>
            <c:bubble3D val="0"/>
            <c:spPr>
              <a:solidFill>
                <a:srgbClr val="B0B7C0"/>
              </a:solidFill>
              <a:effectLst/>
            </c:spPr>
          </c:dPt>
          <c:dLbls>
            <c:dLbl>
              <c:idx val="0"/>
              <c:numFmt formatCode="General" sourceLinked="0"/>
              <c:spPr/>
              <c:txPr>
                <a:bodyPr/>
                <a:lstStyle/>
                <a:p>
                  <a:pPr>
                    <a:defRPr sz="1000" b="0" i="0" u="none" strike="noStrike">
                      <a:solidFill>
                        <a:srgbClr val="FFFFFF"/>
                      </a:solidFill>
                      <a:latin typeface="Arial"/>
                    </a:defRPr>
                  </a:pPr>
                </a:p>
              </c:txPr>
              <c:showLegendKey val="0"/>
              <c:showVal val="1"/>
              <c:showCatName val="0"/>
              <c:showSerName val="0"/>
              <c:showPercent val="0"/>
              <c:showBubbleSize val="0"/>
            </c:dLbl>
            <c:dLbl>
              <c:idx val="1"/>
              <c:numFmt formatCode="General" sourceLinked="0"/>
              <c:spPr/>
              <c:txPr>
                <a:bodyPr/>
                <a:lstStyle/>
                <a:p>
                  <a:pPr>
                    <a:defRPr sz="1000" b="0" i="0" u="none" strike="noStrike">
                      <a:solidFill>
                        <a:srgbClr val="FFFFFF"/>
                      </a:solidFill>
                      <a:latin typeface="Arial"/>
                    </a:defRPr>
                  </a:pPr>
                </a:p>
              </c:txPr>
              <c:showLegendKey val="0"/>
              <c:showVal val="1"/>
              <c:showCatName val="0"/>
              <c:showSerName val="0"/>
              <c:showPercent val="0"/>
              <c:showBubbleSize val="0"/>
            </c:dLbl>
            <c:dLbl>
              <c:idx val="2"/>
              <c:numFmt formatCode="General" sourceLinked="0"/>
              <c:spPr/>
              <c:txPr>
                <a:bodyPr/>
                <a:lstStyle/>
                <a:p>
                  <a:pPr>
                    <a:defRPr sz="1000" b="0" i="0" u="none" strike="noStrike">
                      <a:solidFill>
                        <a:srgbClr val="FFFFFF"/>
                      </a:solidFill>
                      <a:latin typeface="Arial"/>
                    </a:defRPr>
                  </a:pPr>
                </a:p>
              </c:txPr>
              <c:showLegendKey val="0"/>
              <c:showVal val="1"/>
              <c:showCatName val="0"/>
              <c:showSerName val="0"/>
              <c:showPercent val="0"/>
              <c:showBubbleSize val="0"/>
            </c:dLbl>
            <c:dLbl>
              <c:idx val="3"/>
              <c:numFmt formatCode="General" sourceLinked="0"/>
              <c:spPr/>
              <c:txPr>
                <a:bodyPr/>
                <a:lstStyle/>
                <a:p>
                  <a:pPr>
                    <a:defRPr sz="1000" b="0" i="0" u="none" strike="noStrike">
                      <a:solidFill>
                        <a:srgbClr val="FFFFFF"/>
                      </a:solidFill>
                      <a:latin typeface="Arial"/>
                    </a:defRPr>
                  </a:pPr>
                </a:p>
              </c:txPr>
              <c:showLegendKey val="0"/>
              <c:showVal val="1"/>
              <c:showCatName val="0"/>
              <c:showSerName val="0"/>
              <c:showPercent val="0"/>
              <c:showBubbleSize val="0"/>
            </c:dLbl>
            <c:numFmt formatCode="General" sourceLinked="0"/>
            <c:txPr>
              <a:bodyPr/>
              <a:lstStyle/>
              <a:p>
                <a:pPr>
                  <a:defRPr sz="1800" b="0" i="0" u="none" strike="noStrike">
                    <a:solidFill>
                      <a:srgbClr val="000000"/>
                    </a:solidFill>
                    <a:latin typeface="Arial"/>
                  </a:defRPr>
                </a:pPr>
              </a:p>
            </c:txPr>
            <c:showLegendKey val="0"/>
            <c:showVal val="0"/>
            <c:showCatName val="1"/>
            <c:showSerName val="0"/>
            <c:showPercent val="1"/>
            <c:showBubbleSize val="0"/>
            <c:showLeaderLines val="0"/>
          </c:dLbls>
          <c:cat>
            <c:strRef>
              <c:f>Sheet1!$A$2:$A$5</c:f>
              <c:strCache>
                <c:ptCount val="4"/>
                <c:pt idx="0">
                  <c:v>Female</c:v>
                </c:pt>
                <c:pt idx="1">
                  <c:v>Male</c:v>
                </c:pt>
                <c:pt idx="2">
                  <c:v>Non-binary</c:v>
                </c:pt>
                <c:pt idx="3">
                  <c:v>Prefer not</c:v>
                </c:pt>
              </c:strCache>
            </c:strRef>
          </c:cat>
          <c:val>
            <c:numRef>
              <c:f>Sheet1!$B$2:$B$5</c:f>
              <c:numCache>
                <c:ptCount val="4"/>
                <c:pt idx="0">
                  <c:v>52</c:v>
                </c:pt>
                <c:pt idx="1">
                  <c:v>13</c:v>
                </c:pt>
                <c:pt idx="2">
                  <c:v>1</c:v>
                </c:pt>
                <c:pt idx="3">
                  <c:v>1</c:v>
                </c:pt>
              </c:numCache>
            </c:numRef>
          </c:val>
        </c:ser>
        <c:firstSliceAng val="0"/>
        <c:holeSize val="50"/>
      </c:doughnutChart>
      <c:spPr>
        <a:noFill/>
        <a:ln>
          <a:noFill/>
        </a:ln>
        <a:effectLst/>
      </c:spPr>
    </c:plotArea>
    <c:legend>
      <c:legendPos val="b"/>
      <c:overlay val="0"/>
      <c:txPr>
        <a:bodyPr/>
        <a:lstStyle/>
        <a:p>
          <a:pPr>
            <a:defRPr sz="1000">
              <a:latin typeface="Arial"/>
              <a:cs typeface="Arial"/>
            </a:defRPr>
          </a:pPr>
          <a:endParaRPr lang="en-US"/>
        </a:p>
      </c:txPr>
    </c:legend>
    <c:plotVisOnly val="1"/>
    <c:dispBlanksAs val="span"/>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300" b="0" i="0" u="none" strike="noStrike">
                <a:solidFill>
                  <a:srgbClr val="1F3A5F"/>
                </a:solidFill>
                <a:latin typeface="Arial"/>
              </a:defRPr>
            </a:pPr>
            <a:r>
              <a:rPr sz="1300" b="0" i="0" u="none" strike="noStrike">
                <a:solidFill>
                  <a:srgbClr val="1F3A5F"/>
                </a:solidFill>
                <a:latin typeface="Arial"/>
              </a:rPr>
              <a:t>Income</a:t>
            </a:r>
          </a:p>
        </c:rich>
      </c:tx>
      <c:layout/>
      <c:overlay val="0"/>
    </c:title>
    <c:autoTitleDeleted val="0"/>
    <c:plotArea>
      <c:layout/>
      <c:barChart>
        <c:barDir val="bar"/>
        <c:grouping val="clustered"/>
        <c:varyColors val="0"/>
        <c:ser>
          <c:idx val="0"/>
          <c:order val="0"/>
          <c:tx>
            <c:strRef>
              <c:f>Sheet1!$B$1</c:f>
              <c:strCache>
                <c:ptCount val="1"/>
                <c:pt idx="0">
                  <c:v>Income</c:v>
                </c:pt>
              </c:strCache>
            </c:strRef>
          </c:tx>
          <c:spPr>
            <a:solidFill>
              <a:srgbClr val="C9A227"/>
            </a:solidFill>
            <a:effectLst/>
          </c:spPr>
          <c:invertIfNegative val="0"/>
          <c:dLbls>
            <c:numFmt formatCode="#,##0" sourceLinked="0"/>
            <c:txPr>
              <a:bodyPr/>
              <a:lstStyle/>
              <a:p>
                <a:pPr>
                  <a:defRPr b="0" i="0" strike="noStrike" sz="1000" u="none">
                    <a:solidFill>
                      <a:srgbClr val="2B2B2B"/>
                    </a:solidFill>
                    <a:latin typeface="Arial"/>
                  </a:defRPr>
                </a:pPr>
              </a:p>
            </c:txPr>
            <c:showLegendKey val="0"/>
            <c:showVal val="1"/>
            <c:showCatName val="0"/>
            <c:showSerName val="0"/>
            <c:showPercent val="0"/>
            <c:showBubbleSize val="0"/>
            <c:showLeaderLines val="0"/>
          </c:dLbls>
          <c:cat>
            <c:multiLvlStrRef>
              <c:f>Sheet1!$A$2:$A$7</c:f>
              <c:multiLvlStrCache>
                <c:ptCount val="6"/>
                <c:lvl>
                  <c:pt idx="0">
                    <c:v>$75-99K</c:v>
                  </c:pt>
                  <c:pt idx="1">
                    <c:v>$100-149K</c:v>
                  </c:pt>
                  <c:pt idx="2">
                    <c:v>$25-49K</c:v>
                  </c:pt>
                  <c:pt idx="3">
                    <c:v>$150K+</c:v>
                  </c:pt>
                  <c:pt idx="4">
                    <c:v>$50-74K</c:v>
                  </c:pt>
                  <c:pt idx="5">
                    <c:v>&lt;$25K</c:v>
                  </c:pt>
                </c:lvl>
              </c:multiLvlStrCache>
            </c:multiLvlStrRef>
          </c:cat>
          <c:val>
            <c:numRef>
              <c:f>Sheet1!$B$2:$B$7</c:f>
              <c:numCache>
                <c:formatCode>General</c:formatCode>
                <c:ptCount val="6"/>
                <c:pt idx="0">
                  <c:v>21</c:v>
                </c:pt>
                <c:pt idx="1">
                  <c:v>17</c:v>
                </c:pt>
                <c:pt idx="2">
                  <c:v>10</c:v>
                </c:pt>
                <c:pt idx="3">
                  <c:v>9</c:v>
                </c:pt>
                <c:pt idx="4">
                  <c:v>9</c:v>
                </c:pt>
                <c:pt idx="5">
                  <c:v>1</c:v>
                </c:pt>
              </c:numCache>
            </c:numRef>
          </c:val>
        </c:ser>
        <c:dLbls>
          <c:numFmt formatCode="#,##0" sourceLinked="0"/>
          <c:txPr>
            <a:bodyPr/>
            <a:lstStyle/>
            <a:p>
              <a:pPr>
                <a:defRPr b="0" i="0" strike="noStrike" sz="1000" u="none">
                  <a:solidFill>
                    <a:srgbClr val="2B2B2B"/>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2B2B2B"/>
                </a:solidFill>
                <a:latin typeface="Arial"/>
              </a:defRPr>
            </a:pPr>
            <a:endParaRPr lang="en-US"/>
          </a:p>
        </c:txPr>
        <c:crossAx val="2094734552"/>
        <c:crosses val="autoZero"/>
        <c:auto val="1"/>
        <c:lblAlgn val="ctr"/>
        <c:noMultiLvlLbl val="1"/>
      </c:catAx>
      <c:valAx>
        <c:axId val="2094734552"/>
        <c:scaling>
          <c:orientation val="minMax"/>
        </c:scaling>
        <c:delete val="1"/>
        <c:axPos val="b"/>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300" b="0" i="0" u="none" strike="noStrike">
                <a:solidFill>
                  <a:srgbClr val="1F3A5F"/>
                </a:solidFill>
                <a:latin typeface="Arial"/>
              </a:defRPr>
            </a:pPr>
            <a:r>
              <a:rPr sz="1300" b="0" i="0" u="none" strike="noStrike">
                <a:solidFill>
                  <a:srgbClr val="1F3A5F"/>
                </a:solidFill>
                <a:latin typeface="Arial"/>
              </a:rPr>
              <a:t>Snack frequency</a:t>
            </a:r>
          </a:p>
        </c:rich>
      </c:tx>
      <c:layout/>
      <c:overlay val="0"/>
    </c:title>
    <c:autoTitleDeleted val="0"/>
    <c:plotArea>
      <c:layout/>
      <c:barChart>
        <c:barDir val="bar"/>
        <c:grouping val="clustered"/>
        <c:varyColors val="0"/>
        <c:ser>
          <c:idx val="0"/>
          <c:order val="0"/>
          <c:tx>
            <c:strRef>
              <c:f>Sheet1!$B$1</c:f>
              <c:strCache>
                <c:ptCount val="1"/>
                <c:pt idx="0">
                  <c:v>Freq</c:v>
                </c:pt>
              </c:strCache>
            </c:strRef>
          </c:tx>
          <c:spPr>
            <a:solidFill>
              <a:srgbClr val="1F3A5F"/>
            </a:solidFill>
            <a:effectLst/>
          </c:spPr>
          <c:invertIfNegative val="0"/>
          <c:dLbls>
            <c:numFmt formatCode="#,##0" sourceLinked="0"/>
            <c:txPr>
              <a:bodyPr/>
              <a:lstStyle/>
              <a:p>
                <a:pPr>
                  <a:defRPr b="0" i="0" strike="noStrike" sz="1000" u="none">
                    <a:solidFill>
                      <a:srgbClr val="2B2B2B"/>
                    </a:solidFill>
                    <a:latin typeface="Arial"/>
                  </a:defRPr>
                </a:pPr>
              </a:p>
            </c:txPr>
            <c:showLegendKey val="0"/>
            <c:showVal val="1"/>
            <c:showCatName val="0"/>
            <c:showSerName val="0"/>
            <c:showPercent val="0"/>
            <c:showBubbleSize val="0"/>
            <c:showLeaderLines val="0"/>
          </c:dLbls>
          <c:cat>
            <c:multiLvlStrRef>
              <c:f>Sheet1!$A$2:$A$6</c:f>
              <c:multiLvlStrCache>
                <c:ptCount val="5"/>
                <c:lvl>
                  <c:pt idx="0">
                    <c:v>Daily</c:v>
                  </c:pt>
                  <c:pt idx="1">
                    <c:v>Several/week</c:v>
                  </c:pt>
                  <c:pt idx="2">
                    <c:v>Weekly</c:v>
                  </c:pt>
                  <c:pt idx="3">
                    <c:v>Monthly</c:v>
                  </c:pt>
                  <c:pt idx="4">
                    <c:v>Rarely</c:v>
                  </c:pt>
                </c:lvl>
              </c:multiLvlStrCache>
            </c:multiLvlStrRef>
          </c:cat>
          <c:val>
            <c:numRef>
              <c:f>Sheet1!$B$2:$B$6</c:f>
              <c:numCache>
                <c:formatCode>General</c:formatCode>
                <c:ptCount val="5"/>
                <c:pt idx="0">
                  <c:v>37</c:v>
                </c:pt>
                <c:pt idx="1">
                  <c:v>20</c:v>
                </c:pt>
                <c:pt idx="2">
                  <c:v>5</c:v>
                </c:pt>
                <c:pt idx="3">
                  <c:v>3</c:v>
                </c:pt>
                <c:pt idx="4">
                  <c:v>2</c:v>
                </c:pt>
              </c:numCache>
            </c:numRef>
          </c:val>
        </c:ser>
        <c:dLbls>
          <c:numFmt formatCode="#,##0" sourceLinked="0"/>
          <c:txPr>
            <a:bodyPr/>
            <a:lstStyle/>
            <a:p>
              <a:pPr>
                <a:defRPr b="0" i="0" strike="noStrike" sz="1000" u="none">
                  <a:solidFill>
                    <a:srgbClr val="2B2B2B"/>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2B2B2B"/>
                </a:solidFill>
                <a:latin typeface="Arial"/>
              </a:defRPr>
            </a:pPr>
            <a:endParaRPr lang="en-US"/>
          </a:p>
        </c:txPr>
        <c:crossAx val="2094734552"/>
        <c:crosses val="autoZero"/>
        <c:auto val="1"/>
        <c:lblAlgn val="ctr"/>
        <c:noMultiLvlLbl val="1"/>
      </c:catAx>
      <c:valAx>
        <c:axId val="2094734552"/>
        <c:scaling>
          <c:orientation val="minMax"/>
        </c:scaling>
        <c:delete val="1"/>
        <c:axPos val="b"/>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300" b="0" i="0" u="none" strike="noStrike">
                <a:solidFill>
                  <a:srgbClr val="1F3A5F"/>
                </a:solidFill>
                <a:latin typeface="Arial"/>
              </a:defRPr>
            </a:pPr>
            <a:r>
              <a:rPr sz="1300" b="0" i="0" u="none" strike="noStrike">
                <a:solidFill>
                  <a:srgbClr val="1F3A5F"/>
                </a:solidFill>
                <a:latin typeface="Arial"/>
              </a:rPr>
              <a:t>Snack time</a:t>
            </a:r>
          </a:p>
        </c:rich>
      </c:tx>
      <c:layout/>
      <c:overlay val="0"/>
    </c:title>
    <c:autoTitleDeleted val="0"/>
    <c:plotArea>
      <c:layout/>
      <c:barChart>
        <c:barDir val="bar"/>
        <c:grouping val="clustered"/>
        <c:varyColors val="0"/>
        <c:ser>
          <c:idx val="0"/>
          <c:order val="0"/>
          <c:tx>
            <c:strRef>
              <c:f>Sheet1!$B$1</c:f>
              <c:strCache>
                <c:ptCount val="1"/>
                <c:pt idx="0">
                  <c:v>Time</c:v>
                </c:pt>
              </c:strCache>
            </c:strRef>
          </c:tx>
          <c:spPr>
            <a:solidFill>
              <a:srgbClr val="2E6E7E"/>
            </a:solidFill>
            <a:effectLst/>
          </c:spPr>
          <c:invertIfNegative val="0"/>
          <c:dLbls>
            <c:numFmt formatCode="#,##0" sourceLinked="0"/>
            <c:txPr>
              <a:bodyPr/>
              <a:lstStyle/>
              <a:p>
                <a:pPr>
                  <a:defRPr b="0" i="0" strike="noStrike" sz="1000" u="none">
                    <a:solidFill>
                      <a:srgbClr val="2B2B2B"/>
                    </a:solidFill>
                    <a:latin typeface="Arial"/>
                  </a:defRPr>
                </a:pPr>
              </a:p>
            </c:txPr>
            <c:showLegendKey val="0"/>
            <c:showVal val="1"/>
            <c:showCatName val="0"/>
            <c:showSerName val="0"/>
            <c:showPercent val="0"/>
            <c:showBubbleSize val="0"/>
            <c:showLeaderLines val="0"/>
          </c:dLbls>
          <c:cat>
            <c:multiLvlStrRef>
              <c:f>Sheet1!$A$2:$A$6</c:f>
              <c:multiLvlStrCache>
                <c:ptCount val="5"/>
                <c:lvl>
                  <c:pt idx="0">
                    <c:v>Afternoon</c:v>
                  </c:pt>
                  <c:pt idx="1">
                    <c:v>Late night</c:v>
                  </c:pt>
                  <c:pt idx="2">
                    <c:v>Post-bkfst</c:v>
                  </c:pt>
                  <c:pt idx="3">
                    <c:v>Bkfst repl.</c:v>
                  </c:pt>
                  <c:pt idx="4">
                    <c:v>Pre-bkfst</c:v>
                  </c:pt>
                </c:lvl>
              </c:multiLvlStrCache>
            </c:multiLvlStrRef>
          </c:cat>
          <c:val>
            <c:numRef>
              <c:f>Sheet1!$B$2:$B$6</c:f>
              <c:numCache>
                <c:formatCode>General</c:formatCode>
                <c:ptCount val="5"/>
                <c:pt idx="0">
                  <c:v>39</c:v>
                </c:pt>
                <c:pt idx="1">
                  <c:v>10</c:v>
                </c:pt>
                <c:pt idx="2">
                  <c:v>10</c:v>
                </c:pt>
                <c:pt idx="3">
                  <c:v>4</c:v>
                </c:pt>
                <c:pt idx="4">
                  <c:v>2</c:v>
                </c:pt>
              </c:numCache>
            </c:numRef>
          </c:val>
        </c:ser>
        <c:dLbls>
          <c:numFmt formatCode="#,##0" sourceLinked="0"/>
          <c:txPr>
            <a:bodyPr/>
            <a:lstStyle/>
            <a:p>
              <a:pPr>
                <a:defRPr b="0" i="0" strike="noStrike" sz="1000" u="none">
                  <a:solidFill>
                    <a:srgbClr val="2B2B2B"/>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2B2B2B"/>
                </a:solidFill>
                <a:latin typeface="Arial"/>
              </a:defRPr>
            </a:pPr>
            <a:endParaRPr lang="en-US"/>
          </a:p>
        </c:txPr>
        <c:crossAx val="2094734552"/>
        <c:crosses val="autoZero"/>
        <c:auto val="1"/>
        <c:lblAlgn val="ctr"/>
        <c:noMultiLvlLbl val="1"/>
      </c:catAx>
      <c:valAx>
        <c:axId val="2094734552"/>
        <c:scaling>
          <c:orientation val="minMax"/>
        </c:scaling>
        <c:delete val="1"/>
        <c:axPos val="b"/>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400" b="0" i="0" u="none" strike="noStrike">
                <a:solidFill>
                  <a:srgbClr val="1F3A5F"/>
                </a:solidFill>
                <a:latin typeface="Arial"/>
              </a:defRPr>
            </a:pPr>
            <a:r>
              <a:rPr sz="1400" b="0" i="0" u="none" strike="noStrike">
                <a:solidFill>
                  <a:srgbClr val="1F3A5F"/>
                </a:solidFill>
                <a:latin typeface="Arial"/>
              </a:rPr>
              <a:t>Have you tried Brightbite?</a:t>
            </a:r>
          </a:p>
        </c:rich>
      </c:tx>
      <c:layout/>
      <c:overlay val="0"/>
    </c:title>
    <c:autoTitleDeleted val="0"/>
    <c:plotArea>
      <c:layout/>
      <c:doughnutChart>
        <c:varyColors val="1"/>
        <c:ser>
          <c:idx val="0"/>
          <c:order val="0"/>
          <c:tx>
            <c:strRef>
              <c:f>Sheet1!$B$1</c:f>
              <c:strCache>
                <c:ptCount val="1"/>
                <c:pt idx="0">
                  <c:v>Tried</c:v>
                </c:pt>
              </c:strCache>
            </c:strRef>
          </c:tx>
          <c:spPr>
            <a:solidFill>
              <a:schemeClr val="accent1"/>
            </a:solidFill>
            <a:ln w="9525" cap="flat">
              <a:solidFill>
                <a:srgbClr val="F9F9F9"/>
              </a:solidFill>
              <a:prstDash val="solid"/>
              <a:round/>
            </a:ln>
            <a:effectLst/>
          </c:spPr>
          <c:dPt>
            <c:idx val="0"/>
            <c:bubble3D val="0"/>
            <c:spPr>
              <a:solidFill>
                <a:srgbClr val="1F3A5F"/>
              </a:solidFill>
              <a:effectLst/>
            </c:spPr>
          </c:dPt>
          <c:dPt>
            <c:idx val="1"/>
            <c:bubble3D val="0"/>
            <c:spPr>
              <a:solidFill>
                <a:srgbClr val="C7D0DB"/>
              </a:solidFill>
              <a:effectLst/>
            </c:spPr>
          </c:dPt>
          <c:dLbls>
            <c:dLbl>
              <c:idx val="0"/>
              <c:numFmt formatCode="General" sourceLinked="0"/>
              <c:spPr/>
              <c:txPr>
                <a:bodyPr/>
                <a:lstStyle/>
                <a:p>
                  <a:pPr>
                    <a:defRPr sz="1200" b="0" i="0" u="none" strike="noStrike">
                      <a:solidFill>
                        <a:srgbClr val="FFFFFF"/>
                      </a:solidFill>
                      <a:latin typeface="Arial"/>
                    </a:defRPr>
                  </a:pPr>
                </a:p>
              </c:txPr>
              <c:showLegendKey val="0"/>
              <c:showVal val="1"/>
              <c:showCatName val="0"/>
              <c:showSerName val="0"/>
              <c:showPercent val="0"/>
              <c:showBubbleSize val="0"/>
            </c:dLbl>
            <c:dLbl>
              <c:idx val="1"/>
              <c:numFmt formatCode="General" sourceLinked="0"/>
              <c:spPr/>
              <c:txPr>
                <a:bodyPr/>
                <a:lstStyle/>
                <a:p>
                  <a:pPr>
                    <a:defRPr sz="1200" b="0" i="0" u="none" strike="noStrike">
                      <a:solidFill>
                        <a:srgbClr val="FFFFFF"/>
                      </a:solidFill>
                      <a:latin typeface="Arial"/>
                    </a:defRPr>
                  </a:pPr>
                </a:p>
              </c:txPr>
              <c:showLegendKey val="0"/>
              <c:showVal val="1"/>
              <c:showCatName val="0"/>
              <c:showSerName val="0"/>
              <c:showPercent val="0"/>
              <c:showBubbleSize val="0"/>
            </c:dLbl>
            <c:numFmt formatCode="General" sourceLinked="0"/>
            <c:txPr>
              <a:bodyPr/>
              <a:lstStyle/>
              <a:p>
                <a:pPr>
                  <a:defRPr sz="1800" b="0" i="0" u="none" strike="noStrike">
                    <a:solidFill>
                      <a:srgbClr val="000000"/>
                    </a:solidFill>
                    <a:latin typeface="Arial"/>
                  </a:defRPr>
                </a:pPr>
              </a:p>
            </c:txPr>
            <c:showLegendKey val="0"/>
            <c:showVal val="0"/>
            <c:showCatName val="1"/>
            <c:showSerName val="0"/>
            <c:showPercent val="1"/>
            <c:showBubbleSize val="0"/>
            <c:showLeaderLines val="0"/>
          </c:dLbls>
          <c:cat>
            <c:strRef>
              <c:f>Sheet1!$A$2:$A$3</c:f>
              <c:strCache>
                <c:ptCount val="2"/>
                <c:pt idx="0">
                  <c:v>Yes</c:v>
                </c:pt>
                <c:pt idx="1">
                  <c:v>No</c:v>
                </c:pt>
              </c:strCache>
            </c:strRef>
          </c:cat>
          <c:val>
            <c:numRef>
              <c:f>Sheet1!$B$2:$B$3</c:f>
              <c:numCache>
                <c:ptCount val="2"/>
                <c:pt idx="0">
                  <c:v>59</c:v>
                </c:pt>
                <c:pt idx="1">
                  <c:v>7</c:v>
                </c:pt>
              </c:numCache>
            </c:numRef>
          </c:val>
        </c:ser>
        <c:firstSliceAng val="0"/>
        <c:holeSize val="50"/>
      </c:doughnutChart>
      <c:spPr>
        <a:noFill/>
        <a:ln>
          <a:noFill/>
        </a:ln>
        <a:effectLst/>
      </c:spPr>
    </c:plotArea>
    <c:legend>
      <c:legendPos val="b"/>
      <c:overlay val="0"/>
      <c:txPr>
        <a:bodyPr/>
        <a:lstStyle/>
        <a:p>
          <a:pPr>
            <a:defRPr sz="1100">
              <a:latin typeface="Arial"/>
              <a:cs typeface="Arial"/>
            </a:defRPr>
          </a:pPr>
          <a:endParaRPr lang="en-US"/>
        </a:p>
      </c:txPr>
    </c:legend>
    <c:plotVisOnly val="1"/>
    <c:dispBlanksAs val="span"/>
  </c:chart>
  <c:spPr>
    <a:noFill/>
    <a:ln>
      <a:noFill/>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300" b="0" i="0" u="none" strike="noStrike">
                <a:solidFill>
                  <a:srgbClr val="1F3A5F"/>
                </a:solidFill>
                <a:latin typeface="Arial"/>
              </a:defRPr>
            </a:pPr>
            <a:r>
              <a:rPr sz="1300" b="0" i="0" u="none" strike="noStrike">
                <a:solidFill>
                  <a:srgbClr val="1F3A5F"/>
                </a:solidFill>
                <a:latin typeface="Arial"/>
              </a:rPr>
              <a:t>Times ranked #1 priority</a:t>
            </a:r>
          </a:p>
        </c:rich>
      </c:tx>
      <c:layout/>
      <c:overlay val="0"/>
    </c:title>
    <c:autoTitleDeleted val="0"/>
    <c:plotArea>
      <c:layout/>
      <c:barChart>
        <c:barDir val="bar"/>
        <c:grouping val="clustered"/>
        <c:varyColors val="0"/>
        <c:ser>
          <c:idx val="0"/>
          <c:order val="0"/>
          <c:tx>
            <c:strRef>
              <c:f>Sheet1!$B$1</c:f>
              <c:strCache>
                <c:ptCount val="1"/>
                <c:pt idx="0">
                  <c:v>#1</c:v>
                </c:pt>
              </c:strCache>
            </c:strRef>
          </c:tx>
          <c:spPr>
            <a:solidFill>
              <a:srgbClr val="1F3A5F"/>
            </a:solidFill>
            <a:effectLst/>
          </c:spPr>
          <c:invertIfNegative val="0"/>
          <c:dLbls>
            <c:numFmt formatCode="#,##0" sourceLinked="0"/>
            <c:txPr>
              <a:bodyPr/>
              <a:lstStyle/>
              <a:p>
                <a:pPr>
                  <a:defRPr b="0" i="0" strike="noStrike" sz="1000" u="none">
                    <a:solidFill>
                      <a:srgbClr val="2B2B2B"/>
                    </a:solidFill>
                    <a:latin typeface="Arial"/>
                  </a:defRPr>
                </a:pPr>
              </a:p>
            </c:txPr>
            <c:showLegendKey val="0"/>
            <c:showVal val="1"/>
            <c:showCatName val="0"/>
            <c:showSerName val="0"/>
            <c:showPercent val="0"/>
            <c:showBubbleSize val="0"/>
            <c:showLeaderLines val="0"/>
          </c:dLbls>
          <c:cat>
            <c:multiLvlStrRef>
              <c:f>Sheet1!$A$2:$A$7</c:f>
              <c:multiLvlStrCache>
                <c:ptCount val="6"/>
                <c:lvl>
                  <c:pt idx="0">
                    <c:v>Natural ingredients</c:v>
                  </c:pt>
                  <c:pt idx="1">
                    <c:v>Low sugar content</c:v>
                  </c:pt>
                  <c:pt idx="2">
                    <c:v>Low Carb</c:v>
                  </c:pt>
                  <c:pt idx="3">
                    <c:v>Organic</c:v>
                  </c:pt>
                  <c:pt idx="4">
                    <c:v>Gluten-free</c:v>
                  </c:pt>
                  <c:pt idx="5">
                    <c:v>Vegan</c:v>
                  </c:pt>
                </c:lvl>
              </c:multiLvlStrCache>
            </c:multiLvlStrRef>
          </c:cat>
          <c:val>
            <c:numRef>
              <c:f>Sheet1!$B$2:$B$7</c:f>
              <c:numCache>
                <c:formatCode>General</c:formatCode>
                <c:ptCount val="6"/>
                <c:pt idx="0">
                  <c:v>16</c:v>
                </c:pt>
                <c:pt idx="1">
                  <c:v>14</c:v>
                </c:pt>
                <c:pt idx="2">
                  <c:v>13</c:v>
                </c:pt>
                <c:pt idx="3">
                  <c:v>10</c:v>
                </c:pt>
                <c:pt idx="4">
                  <c:v>10</c:v>
                </c:pt>
                <c:pt idx="5">
                  <c:v>4</c:v>
                </c:pt>
              </c:numCache>
            </c:numRef>
          </c:val>
        </c:ser>
        <c:dLbls>
          <c:numFmt formatCode="#,##0" sourceLinked="0"/>
          <c:txPr>
            <a:bodyPr/>
            <a:lstStyle/>
            <a:p>
              <a:pPr>
                <a:defRPr b="0" i="0" strike="noStrike" sz="1000" u="none">
                  <a:solidFill>
                    <a:srgbClr val="2B2B2B"/>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2B2B2B"/>
                </a:solidFill>
                <a:latin typeface="Arial"/>
              </a:defRPr>
            </a:pPr>
            <a:endParaRPr lang="en-US"/>
          </a:p>
        </c:txPr>
        <c:crossAx val="2094734552"/>
        <c:crosses val="autoZero"/>
        <c:auto val="1"/>
        <c:lblAlgn val="ctr"/>
        <c:noMultiLvlLbl val="1"/>
      </c:catAx>
      <c:valAx>
        <c:axId val="2094734552"/>
        <c:scaling>
          <c:orientation val="minMax"/>
        </c:scaling>
        <c:delete val="1"/>
        <c:axPos val="b"/>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300" b="0" i="0" u="none" strike="noStrike">
                <a:solidFill>
                  <a:srgbClr val="1F3A5F"/>
                </a:solidFill>
                <a:latin typeface="Arial"/>
              </a:defRPr>
            </a:pPr>
            <a:r>
              <a:rPr sz="1300" b="0" i="0" u="none" strike="noStrike">
                <a:solidFill>
                  <a:srgbClr val="1F3A5F"/>
                </a:solidFill>
                <a:latin typeface="Arial"/>
              </a:rPr>
              <a:t>Usage occasions</a:t>
            </a:r>
          </a:p>
        </c:rich>
      </c:tx>
      <c:layout/>
      <c:overlay val="0"/>
    </c:title>
    <c:autoTitleDeleted val="0"/>
    <c:plotArea>
      <c:layout/>
      <c:barChart>
        <c:barDir val="bar"/>
        <c:grouping val="clustered"/>
        <c:varyColors val="0"/>
        <c:ser>
          <c:idx val="0"/>
          <c:order val="0"/>
          <c:tx>
            <c:strRef>
              <c:f>Sheet1!$B$1</c:f>
              <c:strCache>
                <c:ptCount val="1"/>
                <c:pt idx="0">
                  <c:v>Count</c:v>
                </c:pt>
              </c:strCache>
            </c:strRef>
          </c:tx>
          <c:spPr>
            <a:solidFill>
              <a:srgbClr val="2E6E7E"/>
            </a:solidFill>
            <a:effectLst/>
          </c:spPr>
          <c:invertIfNegative val="0"/>
          <c:dLbls>
            <c:numFmt formatCode="#,##0" sourceLinked="0"/>
            <c:txPr>
              <a:bodyPr/>
              <a:lstStyle/>
              <a:p>
                <a:pPr>
                  <a:defRPr b="0" i="0" strike="noStrike" sz="1000" u="none">
                    <a:solidFill>
                      <a:srgbClr val="2B2B2B"/>
                    </a:solidFill>
                    <a:latin typeface="Arial"/>
                  </a:defRPr>
                </a:pPr>
              </a:p>
            </c:txPr>
            <c:showLegendKey val="0"/>
            <c:showVal val="1"/>
            <c:showCatName val="0"/>
            <c:showSerName val="0"/>
            <c:showPercent val="0"/>
            <c:showBubbleSize val="0"/>
            <c:showLeaderLines val="0"/>
          </c:dLbls>
          <c:cat>
            <c:multiLvlStrRef>
              <c:f>Sheet1!$A$2:$A$9</c:f>
              <c:multiLvlStrCache>
                <c:ptCount val="8"/>
                <c:lvl>
                  <c:pt idx="0">
                    <c:v>Quick breakfast</c:v>
                  </c:pt>
                  <c:pt idx="1">
                    <c:v>Snack between meals</c:v>
                  </c:pt>
                  <c:pt idx="2">
                    <c:v>Dessert alternative</c:v>
                  </c:pt>
                  <c:pt idx="3">
                    <c:v>Midday energy</c:v>
                  </c:pt>
                  <c:pt idx="4">
                    <c:v>Travel/commute</c:v>
                  </c:pt>
                  <c:pt idx="5">
                    <c:v>Meal replacement</c:v>
                  </c:pt>
                  <c:pt idx="6">
                    <c:v>Pre/post-workout</c:v>
                  </c:pt>
                  <c:pt idx="7">
                    <c:v>Diet plan</c:v>
                  </c:pt>
                </c:lvl>
              </c:multiLvlStrCache>
            </c:multiLvlStrRef>
          </c:cat>
          <c:val>
            <c:numRef>
              <c:f>Sheet1!$B$2:$B$9</c:f>
              <c:numCache>
                <c:formatCode>General</c:formatCode>
                <c:ptCount val="8"/>
                <c:pt idx="0">
                  <c:v>37</c:v>
                </c:pt>
                <c:pt idx="1">
                  <c:v>37</c:v>
                </c:pt>
                <c:pt idx="2">
                  <c:v>36</c:v>
                </c:pt>
                <c:pt idx="3">
                  <c:v>30</c:v>
                </c:pt>
                <c:pt idx="4">
                  <c:v>30</c:v>
                </c:pt>
                <c:pt idx="5">
                  <c:v>21</c:v>
                </c:pt>
                <c:pt idx="6">
                  <c:v>16</c:v>
                </c:pt>
                <c:pt idx="7">
                  <c:v>14</c:v>
                </c:pt>
              </c:numCache>
            </c:numRef>
          </c:val>
        </c:ser>
        <c:dLbls>
          <c:numFmt formatCode="#,##0" sourceLinked="0"/>
          <c:txPr>
            <a:bodyPr/>
            <a:lstStyle/>
            <a:p>
              <a:pPr>
                <a:defRPr b="0" i="0" strike="noStrike" sz="1000" u="none">
                  <a:solidFill>
                    <a:srgbClr val="2B2B2B"/>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2B2B2B"/>
                </a:solidFill>
                <a:latin typeface="Arial"/>
              </a:defRPr>
            </a:pPr>
            <a:endParaRPr lang="en-US"/>
          </a:p>
        </c:txPr>
        <c:crossAx val="2094734552"/>
        <c:crosses val="autoZero"/>
        <c:auto val="1"/>
        <c:lblAlgn val="ctr"/>
        <c:noMultiLvlLbl val="1"/>
      </c:catAx>
      <c:valAx>
        <c:axId val="2094734552"/>
        <c:scaling>
          <c:orientation val="minMax"/>
        </c:scaling>
        <c:delete val="1"/>
        <c:axPos val="b"/>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300" b="0" i="0" u="none" strike="noStrike">
                <a:solidFill>
                  <a:srgbClr val="1F3A5F"/>
                </a:solidFill>
                <a:latin typeface="Arial"/>
              </a:defRPr>
            </a:pPr>
            <a:r>
              <a:rPr sz="1300" b="0" i="0" u="none" strike="noStrike">
                <a:solidFill>
                  <a:srgbClr val="1F3A5F"/>
                </a:solidFill>
                <a:latin typeface="Arial"/>
              </a:rPr>
              <a:t>Biggest dislikes</a:t>
            </a:r>
          </a:p>
        </c:rich>
      </c:tx>
      <c:layout/>
      <c:overlay val="0"/>
    </c:title>
    <c:autoTitleDeleted val="0"/>
    <c:plotArea>
      <c:layout/>
      <c:barChart>
        <c:barDir val="bar"/>
        <c:grouping val="clustered"/>
        <c:varyColors val="0"/>
        <c:ser>
          <c:idx val="0"/>
          <c:order val="0"/>
          <c:tx>
            <c:strRef>
              <c:f>Sheet1!$B$1</c:f>
              <c:strCache>
                <c:ptCount val="1"/>
                <c:pt idx="0">
                  <c:v>Mentions</c:v>
                </c:pt>
              </c:strCache>
            </c:strRef>
          </c:tx>
          <c:spPr>
            <a:solidFill>
              <a:srgbClr val="C9A227"/>
            </a:solidFill>
            <a:effectLst/>
          </c:spPr>
          <c:invertIfNegative val="0"/>
          <c:dLbls>
            <c:numFmt formatCode="#,##0" sourceLinked="0"/>
            <c:txPr>
              <a:bodyPr/>
              <a:lstStyle/>
              <a:p>
                <a:pPr>
                  <a:defRPr b="0" i="0" strike="noStrike" sz="1000" u="none">
                    <a:solidFill>
                      <a:srgbClr val="2B2B2B"/>
                    </a:solidFill>
                    <a:latin typeface="Arial"/>
                  </a:defRPr>
                </a:pPr>
              </a:p>
            </c:txPr>
            <c:showLegendKey val="0"/>
            <c:showVal val="1"/>
            <c:showCatName val="0"/>
            <c:showSerName val="0"/>
            <c:showPercent val="0"/>
            <c:showBubbleSize val="0"/>
            <c:showLeaderLines val="0"/>
          </c:dLbls>
          <c:cat>
            <c:multiLvlStrRef>
              <c:f>Sheet1!$A$2:$A$7</c:f>
              <c:multiLvlStrCache>
                <c:ptCount val="6"/>
                <c:lvl>
                  <c:pt idx="0">
                    <c:v>Price/cost</c:v>
                  </c:pt>
                  <c:pt idx="1">
                    <c:v>Flavor variety</c:v>
                  </c:pt>
                  <c:pt idx="2">
                    <c:v>Availability</c:v>
                  </c:pt>
                  <c:pt idx="3">
                    <c:v>Sweetness</c:v>
                  </c:pt>
                  <c:pt idx="4">
                    <c:v>Melts in shipping</c:v>
                  </c:pt>
                  <c:pt idx="5">
                    <c:v>Texture</c:v>
                  </c:pt>
                </c:lvl>
              </c:multiLvlStrCache>
            </c:multiLvlStrRef>
          </c:cat>
          <c:val>
            <c:numRef>
              <c:f>Sheet1!$B$2:$B$7</c:f>
              <c:numCache>
                <c:formatCode>General</c:formatCode>
                <c:ptCount val="6"/>
                <c:pt idx="0">
                  <c:v>19</c:v>
                </c:pt>
                <c:pt idx="1">
                  <c:v>6</c:v>
                </c:pt>
                <c:pt idx="2">
                  <c:v>4</c:v>
                </c:pt>
                <c:pt idx="3">
                  <c:v>4</c:v>
                </c:pt>
                <c:pt idx="4">
                  <c:v>2</c:v>
                </c:pt>
                <c:pt idx="5">
                  <c:v>2</c:v>
                </c:pt>
              </c:numCache>
            </c:numRef>
          </c:val>
        </c:ser>
        <c:dLbls>
          <c:numFmt formatCode="#,##0" sourceLinked="0"/>
          <c:txPr>
            <a:bodyPr/>
            <a:lstStyle/>
            <a:p>
              <a:pPr>
                <a:defRPr b="0" i="0" strike="noStrike" sz="1000" u="none">
                  <a:solidFill>
                    <a:srgbClr val="2B2B2B"/>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2B2B2B"/>
                </a:solidFill>
                <a:latin typeface="Arial"/>
              </a:defRPr>
            </a:pPr>
            <a:endParaRPr lang="en-US"/>
          </a:p>
        </c:txPr>
        <c:crossAx val="2094734552"/>
        <c:crosses val="autoZero"/>
        <c:auto val="1"/>
        <c:lblAlgn val="ctr"/>
        <c:noMultiLvlLbl val="1"/>
      </c:catAx>
      <c:valAx>
        <c:axId val="2094734552"/>
        <c:scaling>
          <c:orientation val="minMax"/>
        </c:scaling>
        <c:delete val="1"/>
        <c:axPos val="b"/>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chart" Target="/ppt/charts/chart2.xml"/><Relationship Id="rId3" Type="http://schemas.openxmlformats.org/officeDocument/2006/relationships/chart" Target="/ppt/charts/chart3.xml"/><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chart" Target="/ppt/charts/chart4.xml"/><Relationship Id="rId2" Type="http://schemas.openxmlformats.org/officeDocument/2006/relationships/chart" Target="/ppt/charts/chart5.xml"/><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chart" Target="/ppt/charts/chart6.xml"/><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chart" Target="/ppt/charts/chart7.xml"/><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chart" Target="/ppt/charts/chart8.xml"/><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chart" Target="/ppt/charts/chart9.xml"/><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F3A5F"/>
        </a:solidFill>
      </p:bgPr>
    </p:bg>
    <p:spTree>
      <p:nvGrpSpPr>
        <p:cNvPr id="1" name=""/>
        <p:cNvGrpSpPr/>
        <p:nvPr/>
      </p:nvGrpSpPr>
      <p:grpSpPr>
        <a:xfrm>
          <a:off x="0" y="0"/>
          <a:ext cx="0" cy="0"/>
          <a:chOff x="0" y="0"/>
          <a:chExt cx="0" cy="0"/>
        </a:xfrm>
      </p:grpSpPr>
      <p:sp>
        <p:nvSpPr>
          <p:cNvPr id="2" name="Text 0"/>
          <p:cNvSpPr/>
          <p:nvPr/>
        </p:nvSpPr>
        <p:spPr>
          <a:xfrm>
            <a:off x="731520" y="2011680"/>
            <a:ext cx="10698480" cy="822960"/>
          </a:xfrm>
          <a:prstGeom prst="rect">
            <a:avLst/>
          </a:prstGeom>
          <a:noFill/>
          <a:ln/>
        </p:spPr>
        <p:txBody>
          <a:bodyPr wrap="square" rtlCol="0" anchor="ctr"/>
          <a:lstStyle/>
          <a:p>
            <a:pPr indent="0" marL="0">
              <a:buNone/>
            </a:pPr>
            <a:r>
              <a:rPr lang="en-US" sz="4400" b="1" dirty="0">
                <a:solidFill>
                  <a:srgbClr val="FFFFFF"/>
                </a:solidFill>
                <a:latin typeface="Arial" pitchFamily="34" charset="0"/>
                <a:ea typeface="Arial" pitchFamily="34" charset="-122"/>
                <a:cs typeface="Arial" pitchFamily="34" charset="-120"/>
              </a:rPr>
              <a:t>Brightbite Consumer Survey</a:t>
            </a:r>
            <a:endParaRPr lang="en-US" sz="4400" dirty="0"/>
          </a:p>
        </p:txBody>
      </p:sp>
      <p:sp>
        <p:nvSpPr>
          <p:cNvPr id="3" name="Text 1"/>
          <p:cNvSpPr/>
          <p:nvPr/>
        </p:nvSpPr>
        <p:spPr>
          <a:xfrm>
            <a:off x="731520" y="2926080"/>
            <a:ext cx="10698480" cy="548640"/>
          </a:xfrm>
          <a:prstGeom prst="rect">
            <a:avLst/>
          </a:prstGeom>
          <a:noFill/>
          <a:ln/>
        </p:spPr>
        <p:txBody>
          <a:bodyPr wrap="square" rtlCol="0" anchor="ctr"/>
          <a:lstStyle/>
          <a:p>
            <a:pPr indent="0" marL="0">
              <a:buNone/>
            </a:pPr>
            <a:r>
              <a:rPr lang="en-US" sz="2200" dirty="0">
                <a:solidFill>
                  <a:srgbClr val="C9A227"/>
                </a:solidFill>
                <a:latin typeface="Arial" pitchFamily="34" charset="0"/>
                <a:ea typeface="Arial" pitchFamily="34" charset="-122"/>
                <a:cs typeface="Arial" pitchFamily="34" charset="-120"/>
              </a:rPr>
              <a:t>Comprehensive Analytical Report</a:t>
            </a:r>
            <a:endParaRPr lang="en-US" sz="2200" dirty="0"/>
          </a:p>
        </p:txBody>
      </p:sp>
      <p:sp>
        <p:nvSpPr>
          <p:cNvPr id="4" name="Text 2"/>
          <p:cNvSpPr/>
          <p:nvPr/>
        </p:nvSpPr>
        <p:spPr>
          <a:xfrm>
            <a:off x="731520" y="3657600"/>
            <a:ext cx="10058400" cy="457200"/>
          </a:xfrm>
          <a:prstGeom prst="rect">
            <a:avLst/>
          </a:prstGeom>
          <a:noFill/>
          <a:ln/>
        </p:spPr>
        <p:txBody>
          <a:bodyPr wrap="square" rtlCol="0" anchor="ctr"/>
          <a:lstStyle/>
          <a:p>
            <a:pPr indent="0" marL="0">
              <a:buNone/>
            </a:pPr>
            <a:r>
              <a:rPr lang="en-US" sz="1400" dirty="0">
                <a:solidFill>
                  <a:srgbClr val="C7D0DB"/>
                </a:solidFill>
                <a:latin typeface="Arial" pitchFamily="34" charset="0"/>
                <a:ea typeface="Arial" pitchFamily="34" charset="-122"/>
                <a:cs typeface="Arial" pitchFamily="34" charset="-120"/>
              </a:rPr>
              <a:t>Consumer behavior, preferences, barriers, and recommendations  |  Prepared for Northlane Consulting</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11247120" cy="502920"/>
          </a:xfrm>
          <a:prstGeom prst="rect">
            <a:avLst/>
          </a:prstGeom>
          <a:noFill/>
          <a:ln/>
        </p:spPr>
        <p:txBody>
          <a:bodyPr wrap="square" rtlCol="0" anchor="ctr"/>
          <a:lstStyle/>
          <a:p>
            <a:pPr indent="0" marL="0">
              <a:buNone/>
            </a:pPr>
            <a:r>
              <a:rPr lang="en-US" sz="2600" b="1" dirty="0">
                <a:solidFill>
                  <a:srgbClr val="1F3A5F"/>
                </a:solidFill>
                <a:latin typeface="Arial" pitchFamily="34" charset="0"/>
                <a:ea typeface="Arial" pitchFamily="34" charset="-122"/>
                <a:cs typeface="Arial" pitchFamily="34" charset="-120"/>
              </a:rPr>
              <a:t>Executive summary</a:t>
            </a:r>
            <a:endParaRPr lang="en-US" sz="2600" dirty="0"/>
          </a:p>
        </p:txBody>
      </p:sp>
      <p:sp>
        <p:nvSpPr>
          <p:cNvPr id="3" name="Shape 1"/>
          <p:cNvSpPr/>
          <p:nvPr/>
        </p:nvSpPr>
        <p:spPr>
          <a:xfrm>
            <a:off x="457200" y="1417320"/>
            <a:ext cx="11247120" cy="1051560"/>
          </a:xfrm>
          <a:prstGeom prst="roundRect">
            <a:avLst>
              <a:gd name="adj" fmla="val 5217"/>
            </a:avLst>
          </a:prstGeom>
          <a:solidFill>
            <a:srgbClr val="EEF2F6"/>
          </a:solidFill>
          <a:ln/>
          <a:effectLst>
            <a:outerShdw sx="100000" sy="100000" kx="0" ky="0" algn="bl" rotWithShape="0" blurRad="76200" dist="38100" dir="5400000">
              <a:srgbClr val="D9DEE5">
                <a:alpha val="50000"/>
              </a:srgbClr>
            </a:outerShdw>
          </a:effectLst>
        </p:spPr>
      </p:sp>
      <p:sp>
        <p:nvSpPr>
          <p:cNvPr id="4" name="Text 2"/>
          <p:cNvSpPr/>
          <p:nvPr/>
        </p:nvSpPr>
        <p:spPr>
          <a:xfrm>
            <a:off x="640080" y="1673352"/>
            <a:ext cx="548640" cy="548640"/>
          </a:xfrm>
          <a:prstGeom prst="rect">
            <a:avLst/>
          </a:prstGeom>
          <a:noFill/>
          <a:ln/>
        </p:spPr>
        <p:txBody>
          <a:bodyPr wrap="square" rtlCol="0" anchor="ctr"/>
          <a:lstStyle/>
          <a:p>
            <a:pPr algn="ctr" indent="0" marL="0">
              <a:buNone/>
            </a:pPr>
            <a:r>
              <a:rPr lang="en-US" sz="2600" b="1" dirty="0">
                <a:solidFill>
                  <a:srgbClr val="C9A227"/>
                </a:solidFill>
                <a:latin typeface="Arial" pitchFamily="34" charset="0"/>
                <a:ea typeface="Arial" pitchFamily="34" charset="-122"/>
                <a:cs typeface="Arial" pitchFamily="34" charset="-120"/>
              </a:rPr>
              <a:t>1</a:t>
            </a:r>
            <a:endParaRPr lang="en-US" sz="2600" dirty="0"/>
          </a:p>
        </p:txBody>
      </p:sp>
      <p:sp>
        <p:nvSpPr>
          <p:cNvPr id="5" name="Text 3"/>
          <p:cNvSpPr/>
          <p:nvPr/>
        </p:nvSpPr>
        <p:spPr>
          <a:xfrm>
            <a:off x="1325880" y="1527048"/>
            <a:ext cx="10149840" cy="822960"/>
          </a:xfrm>
          <a:prstGeom prst="rect">
            <a:avLst/>
          </a:prstGeom>
          <a:noFill/>
          <a:ln/>
        </p:spPr>
        <p:txBody>
          <a:bodyPr wrap="square" rtlCol="0" anchor="ctr"/>
          <a:lstStyle/>
          <a:p>
            <a:pPr indent="0" marL="0">
              <a:buNone/>
            </a:pPr>
            <a:r>
              <a:rPr lang="en-US" sz="1400" b="1" dirty="0">
                <a:solidFill>
                  <a:srgbClr val="1F3A5F"/>
                </a:solidFill>
                <a:latin typeface="Arial" pitchFamily="34" charset="0"/>
                <a:ea typeface="Arial" pitchFamily="34" charset="-122"/>
                <a:cs typeface="Arial" pitchFamily="34" charset="-120"/>
              </a:rPr>
              <a:t>Loyal, high-frequency base  —  </a:t>
            </a:r>
            <a:pPr indent="0" marL="0">
              <a:buNone/>
            </a:pPr>
            <a:r>
              <a:rPr lang="en-US" sz="1200" dirty="0">
                <a:solidFill>
                  <a:srgbClr val="2B2B2B"/>
                </a:solidFill>
                <a:latin typeface="Arial" pitchFamily="34" charset="0"/>
                <a:ea typeface="Arial" pitchFamily="34" charset="-122"/>
                <a:cs typeface="Arial" pitchFamily="34" charset="-120"/>
              </a:rPr>
              <a:t>88% have tried Brightbite and 85% snack daily or several times weekly. This is a retention and expansion story, not an awareness one.</a:t>
            </a:r>
            <a:endParaRPr lang="en-US" sz="1400" dirty="0"/>
          </a:p>
        </p:txBody>
      </p:sp>
      <p:sp>
        <p:nvSpPr>
          <p:cNvPr id="6" name="Shape 4"/>
          <p:cNvSpPr/>
          <p:nvPr/>
        </p:nvSpPr>
        <p:spPr>
          <a:xfrm>
            <a:off x="457200" y="2606040"/>
            <a:ext cx="11247120" cy="1051560"/>
          </a:xfrm>
          <a:prstGeom prst="roundRect">
            <a:avLst>
              <a:gd name="adj" fmla="val 5217"/>
            </a:avLst>
          </a:prstGeom>
          <a:solidFill>
            <a:srgbClr val="EEF2F6"/>
          </a:solidFill>
          <a:ln/>
          <a:effectLst>
            <a:outerShdw sx="100000" sy="100000" kx="0" ky="0" algn="bl" rotWithShape="0" blurRad="76200" dist="38100" dir="5400000">
              <a:srgbClr val="D9DEE5">
                <a:alpha val="50000"/>
              </a:srgbClr>
            </a:outerShdw>
          </a:effectLst>
        </p:spPr>
      </p:sp>
      <p:sp>
        <p:nvSpPr>
          <p:cNvPr id="7" name="Text 5"/>
          <p:cNvSpPr/>
          <p:nvPr/>
        </p:nvSpPr>
        <p:spPr>
          <a:xfrm>
            <a:off x="640080" y="2862072"/>
            <a:ext cx="548640" cy="548640"/>
          </a:xfrm>
          <a:prstGeom prst="rect">
            <a:avLst/>
          </a:prstGeom>
          <a:noFill/>
          <a:ln/>
        </p:spPr>
        <p:txBody>
          <a:bodyPr wrap="square" rtlCol="0" anchor="ctr"/>
          <a:lstStyle/>
          <a:p>
            <a:pPr algn="ctr" indent="0" marL="0">
              <a:buNone/>
            </a:pPr>
            <a:r>
              <a:rPr lang="en-US" sz="2600" b="1" dirty="0">
                <a:solidFill>
                  <a:srgbClr val="C9A227"/>
                </a:solidFill>
                <a:latin typeface="Arial" pitchFamily="34" charset="0"/>
                <a:ea typeface="Arial" pitchFamily="34" charset="-122"/>
                <a:cs typeface="Arial" pitchFamily="34" charset="-120"/>
              </a:rPr>
              <a:t>2</a:t>
            </a:r>
            <a:endParaRPr lang="en-US" sz="2600" dirty="0"/>
          </a:p>
        </p:txBody>
      </p:sp>
      <p:sp>
        <p:nvSpPr>
          <p:cNvPr id="8" name="Text 6"/>
          <p:cNvSpPr/>
          <p:nvPr/>
        </p:nvSpPr>
        <p:spPr>
          <a:xfrm>
            <a:off x="1325880" y="2715768"/>
            <a:ext cx="10149840" cy="822960"/>
          </a:xfrm>
          <a:prstGeom prst="rect">
            <a:avLst/>
          </a:prstGeom>
          <a:noFill/>
          <a:ln/>
        </p:spPr>
        <p:txBody>
          <a:bodyPr wrap="square" rtlCol="0" anchor="ctr"/>
          <a:lstStyle/>
          <a:p>
            <a:pPr indent="0" marL="0">
              <a:buNone/>
            </a:pPr>
            <a:r>
              <a:rPr lang="en-US" sz="1400" b="1" dirty="0">
                <a:solidFill>
                  <a:srgbClr val="1F3A5F"/>
                </a:solidFill>
                <a:latin typeface="Arial" pitchFamily="34" charset="0"/>
                <a:ea typeface="Arial" pitchFamily="34" charset="-122"/>
                <a:cs typeface="Arial" pitchFamily="34" charset="-120"/>
              </a:rPr>
              <a:t>Natural + low sugar win  —  </a:t>
            </a:r>
            <a:pPr indent="0" marL="0">
              <a:buNone/>
            </a:pPr>
            <a:r>
              <a:rPr lang="en-US" sz="1200" dirty="0">
                <a:solidFill>
                  <a:srgbClr val="2B2B2B"/>
                </a:solidFill>
                <a:latin typeface="Arial" pitchFamily="34" charset="0"/>
                <a:ea typeface="Arial" pitchFamily="34" charset="-122"/>
                <a:cs typeface="Arial" pitchFamily="34" charset="-120"/>
              </a:rPr>
              <a:t>These two attributes rank highest; vegan ranks dead last and gluten-free is weak. Messaging should shift accordingly.</a:t>
            </a:r>
            <a:endParaRPr lang="en-US" sz="1400" dirty="0"/>
          </a:p>
        </p:txBody>
      </p:sp>
      <p:sp>
        <p:nvSpPr>
          <p:cNvPr id="9" name="Shape 7"/>
          <p:cNvSpPr/>
          <p:nvPr/>
        </p:nvSpPr>
        <p:spPr>
          <a:xfrm>
            <a:off x="457200" y="3794760"/>
            <a:ext cx="11247120" cy="1051560"/>
          </a:xfrm>
          <a:prstGeom prst="roundRect">
            <a:avLst>
              <a:gd name="adj" fmla="val 5217"/>
            </a:avLst>
          </a:prstGeom>
          <a:solidFill>
            <a:srgbClr val="EEF2F6"/>
          </a:solidFill>
          <a:ln/>
          <a:effectLst>
            <a:outerShdw sx="100000" sy="100000" kx="0" ky="0" algn="bl" rotWithShape="0" blurRad="76200" dist="38100" dir="5400000">
              <a:srgbClr val="D9DEE5">
                <a:alpha val="50000"/>
              </a:srgbClr>
            </a:outerShdw>
          </a:effectLst>
        </p:spPr>
      </p:sp>
      <p:sp>
        <p:nvSpPr>
          <p:cNvPr id="10" name="Text 8"/>
          <p:cNvSpPr/>
          <p:nvPr/>
        </p:nvSpPr>
        <p:spPr>
          <a:xfrm>
            <a:off x="640080" y="4050792"/>
            <a:ext cx="548640" cy="548640"/>
          </a:xfrm>
          <a:prstGeom prst="rect">
            <a:avLst/>
          </a:prstGeom>
          <a:noFill/>
          <a:ln/>
        </p:spPr>
        <p:txBody>
          <a:bodyPr wrap="square" rtlCol="0" anchor="ctr"/>
          <a:lstStyle/>
          <a:p>
            <a:pPr algn="ctr" indent="0" marL="0">
              <a:buNone/>
            </a:pPr>
            <a:r>
              <a:rPr lang="en-US" sz="2600" b="1" dirty="0">
                <a:solidFill>
                  <a:srgbClr val="C9A227"/>
                </a:solidFill>
                <a:latin typeface="Arial" pitchFamily="34" charset="0"/>
                <a:ea typeface="Arial" pitchFamily="34" charset="-122"/>
                <a:cs typeface="Arial" pitchFamily="34" charset="-120"/>
              </a:rPr>
              <a:t>3</a:t>
            </a:r>
            <a:endParaRPr lang="en-US" sz="2600" dirty="0"/>
          </a:p>
        </p:txBody>
      </p:sp>
      <p:sp>
        <p:nvSpPr>
          <p:cNvPr id="11" name="Text 9"/>
          <p:cNvSpPr/>
          <p:nvPr/>
        </p:nvSpPr>
        <p:spPr>
          <a:xfrm>
            <a:off x="1325880" y="3904488"/>
            <a:ext cx="10149840" cy="822960"/>
          </a:xfrm>
          <a:prstGeom prst="rect">
            <a:avLst/>
          </a:prstGeom>
          <a:noFill/>
          <a:ln/>
        </p:spPr>
        <p:txBody>
          <a:bodyPr wrap="square" rtlCol="0" anchor="ctr"/>
          <a:lstStyle/>
          <a:p>
            <a:pPr indent="0" marL="0">
              <a:buNone/>
            </a:pPr>
            <a:r>
              <a:rPr lang="en-US" sz="1400" b="1" dirty="0">
                <a:solidFill>
                  <a:srgbClr val="1F3A5F"/>
                </a:solidFill>
                <a:latin typeface="Arial" pitchFamily="34" charset="0"/>
                <a:ea typeface="Arial" pitchFamily="34" charset="-122"/>
                <a:cs typeface="Arial" pitchFamily="34" charset="-120"/>
              </a:rPr>
              <a:t>Price is the top barrier  —  </a:t>
            </a:r>
            <a:pPr indent="0" marL="0">
              <a:buNone/>
            </a:pPr>
            <a:r>
              <a:rPr lang="en-US" sz="1200" dirty="0">
                <a:solidFill>
                  <a:srgbClr val="2B2B2B"/>
                </a:solidFill>
                <a:latin typeface="Arial" pitchFamily="34" charset="0"/>
                <a:ea typeface="Arial" pitchFamily="34" charset="-122"/>
                <a:cs typeface="Arial" pitchFamily="34" charset="-120"/>
              </a:rPr>
              <a:t>The most-cited complaint by a wide margin, from a mostly $75K+ audience - a value-perception issue and the clearest lever.</a:t>
            </a:r>
            <a:endParaRPr lang="en-US" sz="1400" dirty="0"/>
          </a:p>
        </p:txBody>
      </p:sp>
      <p:sp>
        <p:nvSpPr>
          <p:cNvPr id="12" name="Shape 10"/>
          <p:cNvSpPr/>
          <p:nvPr/>
        </p:nvSpPr>
        <p:spPr>
          <a:xfrm>
            <a:off x="457200" y="4983480"/>
            <a:ext cx="11247120" cy="1051560"/>
          </a:xfrm>
          <a:prstGeom prst="roundRect">
            <a:avLst>
              <a:gd name="adj" fmla="val 5217"/>
            </a:avLst>
          </a:prstGeom>
          <a:solidFill>
            <a:srgbClr val="EEF2F6"/>
          </a:solidFill>
          <a:ln/>
          <a:effectLst>
            <a:outerShdw sx="100000" sy="100000" kx="0" ky="0" algn="bl" rotWithShape="0" blurRad="76200" dist="38100" dir="5400000">
              <a:srgbClr val="D9DEE5">
                <a:alpha val="50000"/>
              </a:srgbClr>
            </a:outerShdw>
          </a:effectLst>
        </p:spPr>
      </p:sp>
      <p:sp>
        <p:nvSpPr>
          <p:cNvPr id="13" name="Text 11"/>
          <p:cNvSpPr/>
          <p:nvPr/>
        </p:nvSpPr>
        <p:spPr>
          <a:xfrm>
            <a:off x="640080" y="5239512"/>
            <a:ext cx="548640" cy="548640"/>
          </a:xfrm>
          <a:prstGeom prst="rect">
            <a:avLst/>
          </a:prstGeom>
          <a:noFill/>
          <a:ln/>
        </p:spPr>
        <p:txBody>
          <a:bodyPr wrap="square" rtlCol="0" anchor="ctr"/>
          <a:lstStyle/>
          <a:p>
            <a:pPr algn="ctr" indent="0" marL="0">
              <a:buNone/>
            </a:pPr>
            <a:r>
              <a:rPr lang="en-US" sz="2600" b="1" dirty="0">
                <a:solidFill>
                  <a:srgbClr val="C9A227"/>
                </a:solidFill>
                <a:latin typeface="Arial" pitchFamily="34" charset="0"/>
                <a:ea typeface="Arial" pitchFamily="34" charset="-122"/>
                <a:cs typeface="Arial" pitchFamily="34" charset="-120"/>
              </a:rPr>
              <a:t>4</a:t>
            </a:r>
            <a:endParaRPr lang="en-US" sz="2600" dirty="0"/>
          </a:p>
        </p:txBody>
      </p:sp>
      <p:sp>
        <p:nvSpPr>
          <p:cNvPr id="14" name="Text 12"/>
          <p:cNvSpPr/>
          <p:nvPr/>
        </p:nvSpPr>
        <p:spPr>
          <a:xfrm>
            <a:off x="1325880" y="5093208"/>
            <a:ext cx="10149840" cy="822960"/>
          </a:xfrm>
          <a:prstGeom prst="rect">
            <a:avLst/>
          </a:prstGeom>
          <a:noFill/>
          <a:ln/>
        </p:spPr>
        <p:txBody>
          <a:bodyPr wrap="square" rtlCol="0" anchor="ctr"/>
          <a:lstStyle/>
          <a:p>
            <a:pPr indent="0" marL="0">
              <a:buNone/>
            </a:pPr>
            <a:r>
              <a:rPr lang="en-US" sz="1400" b="1" dirty="0">
                <a:solidFill>
                  <a:srgbClr val="1F3A5F"/>
                </a:solidFill>
                <a:latin typeface="Arial" pitchFamily="34" charset="0"/>
                <a:ea typeface="Arial" pitchFamily="34" charset="-122"/>
                <a:cs typeface="Arial" pitchFamily="34" charset="-120"/>
              </a:rPr>
              <a:t>Versatile, all-day use  —  </a:t>
            </a:r>
            <a:pPr indent="0" marL="0">
              <a:buNone/>
            </a:pPr>
            <a:r>
              <a:rPr lang="en-US" sz="1200" dirty="0">
                <a:solidFill>
                  <a:srgbClr val="2B2B2B"/>
                </a:solidFill>
                <a:latin typeface="Arial" pitchFamily="34" charset="0"/>
                <a:ea typeface="Arial" pitchFamily="34" charset="-122"/>
                <a:cs typeface="Arial" pitchFamily="34" charset="-120"/>
              </a:rPr>
              <a:t>Used across breakfast, between-meal snacking, and dessert - supporting a multi-occasion positioning.</a:t>
            </a:r>
            <a:endParaRPr lang="en-US" sz="1400" dirty="0"/>
          </a:p>
        </p:txBody>
      </p:sp>
      <p:sp>
        <p:nvSpPr>
          <p:cNvPr id="15" name="Text 13"/>
          <p:cNvSpPr/>
          <p:nvPr/>
        </p:nvSpPr>
        <p:spPr>
          <a:xfrm>
            <a:off x="457200" y="6473952"/>
            <a:ext cx="11247120" cy="274320"/>
          </a:xfrm>
          <a:prstGeom prst="rect">
            <a:avLst/>
          </a:prstGeom>
          <a:noFill/>
          <a:ln/>
        </p:spPr>
        <p:txBody>
          <a:bodyPr wrap="square" rtlCol="0" anchor="ctr"/>
          <a:lstStyle/>
          <a:p>
            <a:pPr indent="0" marL="0">
              <a:buNone/>
            </a:pPr>
            <a:r>
              <a:rPr lang="en-US" sz="800" dirty="0">
                <a:solidFill>
                  <a:srgbClr val="6B7280"/>
                </a:solidFill>
                <a:latin typeface="Arial" pitchFamily="34" charset="0"/>
                <a:ea typeface="Arial" pitchFamily="34" charset="-122"/>
                <a:cs typeface="Arial" pitchFamily="34" charset="-120"/>
              </a:rPr>
              <a:t>Brightbite Consumer Survey  |  Analytical Report  |  n=67  |  Executive summary</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11247120" cy="502920"/>
          </a:xfrm>
          <a:prstGeom prst="rect">
            <a:avLst/>
          </a:prstGeom>
          <a:noFill/>
          <a:ln/>
        </p:spPr>
        <p:txBody>
          <a:bodyPr wrap="square" rtlCol="0" anchor="ctr"/>
          <a:lstStyle/>
          <a:p>
            <a:pPr indent="0" marL="0">
              <a:buNone/>
            </a:pPr>
            <a:r>
              <a:rPr lang="en-US" sz="2600" b="1" dirty="0">
                <a:solidFill>
                  <a:srgbClr val="1F3A5F"/>
                </a:solidFill>
                <a:latin typeface="Arial" pitchFamily="34" charset="0"/>
                <a:ea typeface="Arial" pitchFamily="34" charset="-122"/>
                <a:cs typeface="Arial" pitchFamily="34" charset="-120"/>
              </a:rPr>
              <a:t>Methodology &amp; sample</a:t>
            </a:r>
            <a:endParaRPr lang="en-US" sz="2600" dirty="0"/>
          </a:p>
        </p:txBody>
      </p:sp>
      <p:sp>
        <p:nvSpPr>
          <p:cNvPr id="3" name="Text 1"/>
          <p:cNvSpPr/>
          <p:nvPr/>
        </p:nvSpPr>
        <p:spPr>
          <a:xfrm>
            <a:off x="457200" y="896112"/>
            <a:ext cx="10972800" cy="365760"/>
          </a:xfrm>
          <a:prstGeom prst="rect">
            <a:avLst/>
          </a:prstGeom>
          <a:noFill/>
          <a:ln/>
        </p:spPr>
        <p:txBody>
          <a:bodyPr wrap="square" rtlCol="0" anchor="ctr"/>
          <a:lstStyle/>
          <a:p>
            <a:pPr indent="0" marL="0">
              <a:buNone/>
            </a:pPr>
            <a:r>
              <a:rPr lang="en-US" sz="1300" dirty="0">
                <a:solidFill>
                  <a:srgbClr val="6B7280"/>
                </a:solidFill>
                <a:latin typeface="Arial" pitchFamily="34" charset="0"/>
                <a:ea typeface="Arial" pitchFamily="34" charset="-122"/>
                <a:cs typeface="Arial" pitchFamily="34" charset="-120"/>
              </a:rPr>
              <a:t>67 respondents. Single survey wave. Findings are directional given the sample size.</a:t>
            </a:r>
            <a:endParaRPr lang="en-US" sz="1300" dirty="0"/>
          </a:p>
        </p:txBody>
      </p:sp>
      <p:graphicFrame>
        <p:nvGraphicFramePr>
          <p:cNvPr id="4" name="Chart 0" descr=""/>
          <p:cNvGraphicFramePr/>
          <p:nvPr/>
        </p:nvGraphicFramePr>
        <p:xfrm>
          <a:off x="457200" y="1645920"/>
          <a:ext cx="3749040" cy="4206240"/>
        </p:xfrm>
        <a:graphic xmlns:a="http://schemas.openxmlformats.org/drawingml/2006/main">
          <a:graphicData uri="http://schemas.openxmlformats.org/drawingml/2006/chart">
            <c:chart xmlns:c="http://schemas.openxmlformats.org/drawingml/2006/chart" r:id="rId1"/>
          </a:graphicData>
        </a:graphic>
      </p:graphicFrame>
      <p:graphicFrame>
        <p:nvGraphicFramePr>
          <p:cNvPr id="5" name="Chart 1" descr=""/>
          <p:cNvGraphicFramePr/>
          <p:nvPr/>
        </p:nvGraphicFramePr>
        <p:xfrm>
          <a:off x="4297680" y="1828800"/>
          <a:ext cx="3657600" cy="3840480"/>
        </p:xfrm>
        <a:graphic xmlns:a="http://schemas.openxmlformats.org/drawingml/2006/main">
          <a:graphicData uri="http://schemas.openxmlformats.org/drawingml/2006/chart">
            <c:chart xmlns:c="http://schemas.openxmlformats.org/drawingml/2006/chart" r:id="rId2"/>
          </a:graphicData>
        </a:graphic>
      </p:graphicFrame>
      <p:graphicFrame>
        <p:nvGraphicFramePr>
          <p:cNvPr id="6" name="Chart 2" descr=""/>
          <p:cNvGraphicFramePr/>
          <p:nvPr/>
        </p:nvGraphicFramePr>
        <p:xfrm>
          <a:off x="8046720" y="1645920"/>
          <a:ext cx="3657600" cy="4206240"/>
        </p:xfrm>
        <a:graphic xmlns:a="http://schemas.openxmlformats.org/drawingml/2006/main">
          <a:graphicData uri="http://schemas.openxmlformats.org/drawingml/2006/chart">
            <c:chart xmlns:c="http://schemas.openxmlformats.org/drawingml/2006/chart" r:id="rId3"/>
          </a:graphicData>
        </a:graphic>
      </p:graphicFrame>
      <p:sp>
        <p:nvSpPr>
          <p:cNvPr id="7" name="Text 2"/>
          <p:cNvSpPr/>
          <p:nvPr/>
        </p:nvSpPr>
        <p:spPr>
          <a:xfrm>
            <a:off x="457200" y="6473952"/>
            <a:ext cx="11247120" cy="274320"/>
          </a:xfrm>
          <a:prstGeom prst="rect">
            <a:avLst/>
          </a:prstGeom>
          <a:noFill/>
          <a:ln/>
        </p:spPr>
        <p:txBody>
          <a:bodyPr wrap="square" rtlCol="0" anchor="ctr"/>
          <a:lstStyle/>
          <a:p>
            <a:pPr indent="0" marL="0">
              <a:buNone/>
            </a:pPr>
            <a:r>
              <a:rPr lang="en-US" sz="800" dirty="0">
                <a:solidFill>
                  <a:srgbClr val="6B7280"/>
                </a:solidFill>
                <a:latin typeface="Arial" pitchFamily="34" charset="0"/>
                <a:ea typeface="Arial" pitchFamily="34" charset="-122"/>
                <a:cs typeface="Arial" pitchFamily="34" charset="-120"/>
              </a:rPr>
              <a:t>Brightbite Consumer Survey  |  Analytical Report  |  n=67  |  Methodology</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11247120" cy="502920"/>
          </a:xfrm>
          <a:prstGeom prst="rect">
            <a:avLst/>
          </a:prstGeom>
          <a:noFill/>
          <a:ln/>
        </p:spPr>
        <p:txBody>
          <a:bodyPr wrap="square" rtlCol="0" anchor="ctr"/>
          <a:lstStyle/>
          <a:p>
            <a:pPr indent="0" marL="0">
              <a:buNone/>
            </a:pPr>
            <a:r>
              <a:rPr lang="en-US" sz="2600" b="1" dirty="0">
                <a:solidFill>
                  <a:srgbClr val="1F3A5F"/>
                </a:solidFill>
                <a:latin typeface="Arial" pitchFamily="34" charset="0"/>
                <a:ea typeface="Arial" pitchFamily="34" charset="-122"/>
                <a:cs typeface="Arial" pitchFamily="34" charset="-120"/>
              </a:rPr>
              <a:t>Snacking behavior</a:t>
            </a:r>
            <a:endParaRPr lang="en-US" sz="2600" dirty="0"/>
          </a:p>
        </p:txBody>
      </p:sp>
      <p:sp>
        <p:nvSpPr>
          <p:cNvPr id="3" name="Text 1"/>
          <p:cNvSpPr/>
          <p:nvPr/>
        </p:nvSpPr>
        <p:spPr>
          <a:xfrm>
            <a:off x="457200" y="896112"/>
            <a:ext cx="10972800" cy="365760"/>
          </a:xfrm>
          <a:prstGeom prst="rect">
            <a:avLst/>
          </a:prstGeom>
          <a:noFill/>
          <a:ln/>
        </p:spPr>
        <p:txBody>
          <a:bodyPr wrap="square" rtlCol="0" anchor="ctr"/>
          <a:lstStyle/>
          <a:p>
            <a:pPr indent="0" marL="0">
              <a:buNone/>
            </a:pPr>
            <a:r>
              <a:rPr lang="en-US" sz="1300" dirty="0">
                <a:solidFill>
                  <a:srgbClr val="6B7280"/>
                </a:solidFill>
                <a:latin typeface="Arial" pitchFamily="34" charset="0"/>
                <a:ea typeface="Arial" pitchFamily="34" charset="-122"/>
                <a:cs typeface="Arial" pitchFamily="34" charset="-120"/>
              </a:rPr>
              <a:t>Frequent snackers who lean heavily to the afternoon.</a:t>
            </a:r>
            <a:endParaRPr lang="en-US" sz="1300" dirty="0"/>
          </a:p>
        </p:txBody>
      </p:sp>
      <p:graphicFrame>
        <p:nvGraphicFramePr>
          <p:cNvPr id="4" name="Chart 0" descr=""/>
          <p:cNvGraphicFramePr/>
          <p:nvPr/>
        </p:nvGraphicFramePr>
        <p:xfrm>
          <a:off x="457200" y="1645920"/>
          <a:ext cx="5212080" cy="4023360"/>
        </p:xfrm>
        <a:graphic xmlns:a="http://schemas.openxmlformats.org/drawingml/2006/main">
          <a:graphicData uri="http://schemas.openxmlformats.org/drawingml/2006/chart">
            <c:chart xmlns:c="http://schemas.openxmlformats.org/drawingml/2006/chart" r:id="rId1"/>
          </a:graphicData>
        </a:graphic>
      </p:graphicFrame>
      <p:graphicFrame>
        <p:nvGraphicFramePr>
          <p:cNvPr id="5" name="Chart 1" descr=""/>
          <p:cNvGraphicFramePr/>
          <p:nvPr/>
        </p:nvGraphicFramePr>
        <p:xfrm>
          <a:off x="5943600" y="1645920"/>
          <a:ext cx="4754880" cy="4023360"/>
        </p:xfrm>
        <a:graphic xmlns:a="http://schemas.openxmlformats.org/drawingml/2006/main">
          <a:graphicData uri="http://schemas.openxmlformats.org/drawingml/2006/chart">
            <c:chart xmlns:c="http://schemas.openxmlformats.org/drawingml/2006/chart" r:id="rId2"/>
          </a:graphicData>
        </a:graphic>
      </p:graphicFrame>
      <p:sp>
        <p:nvSpPr>
          <p:cNvPr id="6" name="Text 2"/>
          <p:cNvSpPr/>
          <p:nvPr/>
        </p:nvSpPr>
        <p:spPr>
          <a:xfrm>
            <a:off x="457200" y="5806440"/>
            <a:ext cx="11247120" cy="548640"/>
          </a:xfrm>
          <a:prstGeom prst="rect">
            <a:avLst/>
          </a:prstGeom>
          <a:noFill/>
          <a:ln/>
        </p:spPr>
        <p:txBody>
          <a:bodyPr wrap="square" rtlCol="0" anchor="t"/>
          <a:lstStyle/>
          <a:p>
            <a:pPr indent="0" marL="0">
              <a:buNone/>
            </a:pPr>
            <a:r>
              <a:rPr lang="en-US" sz="1200" b="1" dirty="0">
                <a:solidFill>
                  <a:srgbClr val="1F3A5F"/>
                </a:solidFill>
                <a:latin typeface="Arial" pitchFamily="34" charset="0"/>
                <a:ea typeface="Arial" pitchFamily="34" charset="-122"/>
                <a:cs typeface="Arial" pitchFamily="34" charset="-120"/>
              </a:rPr>
              <a:t>Analysis:  </a:t>
            </a:r>
            <a:pPr indent="0" marL="0">
              <a:buNone/>
            </a:pPr>
            <a:r>
              <a:rPr lang="en-US" sz="1200" dirty="0">
                <a:solidFill>
                  <a:srgbClr val="2B2B2B"/>
                </a:solidFill>
                <a:latin typeface="Arial" pitchFamily="34" charset="0"/>
                <a:ea typeface="Arial" pitchFamily="34" charset="-122"/>
                <a:cs typeface="Arial" pitchFamily="34" charset="-120"/>
              </a:rPr>
              <a:t>57 of 67 snack at least several times a week, so Brightbite competes for a daily habit, not an occasional treat. The afternoon skew (58%) is the primary window for messaging and promotions.</a:t>
            </a:r>
            <a:endParaRPr lang="en-US" sz="1200" dirty="0"/>
          </a:p>
        </p:txBody>
      </p:sp>
      <p:sp>
        <p:nvSpPr>
          <p:cNvPr id="7" name="Text 3"/>
          <p:cNvSpPr/>
          <p:nvPr/>
        </p:nvSpPr>
        <p:spPr>
          <a:xfrm>
            <a:off x="457200" y="6473952"/>
            <a:ext cx="11247120" cy="274320"/>
          </a:xfrm>
          <a:prstGeom prst="rect">
            <a:avLst/>
          </a:prstGeom>
          <a:noFill/>
          <a:ln/>
        </p:spPr>
        <p:txBody>
          <a:bodyPr wrap="square" rtlCol="0" anchor="ctr"/>
          <a:lstStyle/>
          <a:p>
            <a:pPr indent="0" marL="0">
              <a:buNone/>
            </a:pPr>
            <a:r>
              <a:rPr lang="en-US" sz="800" dirty="0">
                <a:solidFill>
                  <a:srgbClr val="6B7280"/>
                </a:solidFill>
                <a:latin typeface="Arial" pitchFamily="34" charset="0"/>
                <a:ea typeface="Arial" pitchFamily="34" charset="-122"/>
                <a:cs typeface="Arial" pitchFamily="34" charset="-120"/>
              </a:rPr>
              <a:t>Brightbite Consumer Survey  |  Analytical Report  |  n=67  |  Behavior</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11247120" cy="502920"/>
          </a:xfrm>
          <a:prstGeom prst="rect">
            <a:avLst/>
          </a:prstGeom>
          <a:noFill/>
          <a:ln/>
        </p:spPr>
        <p:txBody>
          <a:bodyPr wrap="square" rtlCol="0" anchor="ctr"/>
          <a:lstStyle/>
          <a:p>
            <a:pPr indent="0" marL="0">
              <a:buNone/>
            </a:pPr>
            <a:r>
              <a:rPr lang="en-US" sz="2600" b="1" dirty="0">
                <a:solidFill>
                  <a:srgbClr val="1F3A5F"/>
                </a:solidFill>
                <a:latin typeface="Arial" pitchFamily="34" charset="0"/>
                <a:ea typeface="Arial" pitchFamily="34" charset="-122"/>
                <a:cs typeface="Arial" pitchFamily="34" charset="-120"/>
              </a:rPr>
              <a:t>Brand penetration &amp; loyalty</a:t>
            </a:r>
            <a:endParaRPr lang="en-US" sz="2600" dirty="0"/>
          </a:p>
        </p:txBody>
      </p:sp>
      <p:graphicFrame>
        <p:nvGraphicFramePr>
          <p:cNvPr id="3" name="Chart 0" descr=""/>
          <p:cNvGraphicFramePr/>
          <p:nvPr/>
        </p:nvGraphicFramePr>
        <p:xfrm>
          <a:off x="640080" y="1645920"/>
          <a:ext cx="4206240" cy="4114800"/>
        </p:xfrm>
        <a:graphic xmlns:a="http://schemas.openxmlformats.org/drawingml/2006/main">
          <a:graphicData uri="http://schemas.openxmlformats.org/drawingml/2006/chart">
            <c:chart xmlns:c="http://schemas.openxmlformats.org/drawingml/2006/chart" r:id="rId1"/>
          </a:graphicData>
        </a:graphic>
      </p:graphicFrame>
      <p:sp>
        <p:nvSpPr>
          <p:cNvPr id="4" name="Shape 1"/>
          <p:cNvSpPr/>
          <p:nvPr/>
        </p:nvSpPr>
        <p:spPr>
          <a:xfrm>
            <a:off x="5486400" y="1828800"/>
            <a:ext cx="2926080" cy="1234440"/>
          </a:xfrm>
          <a:prstGeom prst="roundRect">
            <a:avLst>
              <a:gd name="adj" fmla="val 5926"/>
            </a:avLst>
          </a:prstGeom>
          <a:solidFill>
            <a:srgbClr val="EEF2F6"/>
          </a:solidFill>
          <a:ln/>
          <a:effectLst>
            <a:outerShdw sx="100000" sy="100000" kx="0" ky="0" algn="bl" rotWithShape="0" blurRad="76200" dist="38100" dir="5400000">
              <a:srgbClr val="D9DEE5">
                <a:alpha val="50000"/>
              </a:srgbClr>
            </a:outerShdw>
          </a:effectLst>
        </p:spPr>
      </p:sp>
      <p:sp>
        <p:nvSpPr>
          <p:cNvPr id="5" name="Text 2"/>
          <p:cNvSpPr/>
          <p:nvPr/>
        </p:nvSpPr>
        <p:spPr>
          <a:xfrm>
            <a:off x="5486400" y="1938528"/>
            <a:ext cx="2926080" cy="640080"/>
          </a:xfrm>
          <a:prstGeom prst="rect">
            <a:avLst/>
          </a:prstGeom>
          <a:noFill/>
          <a:ln/>
        </p:spPr>
        <p:txBody>
          <a:bodyPr wrap="square" rtlCol="0" anchor="ctr"/>
          <a:lstStyle/>
          <a:p>
            <a:pPr algn="ctr" indent="0" marL="0">
              <a:buNone/>
            </a:pPr>
            <a:r>
              <a:rPr lang="en-US" sz="3400" b="1" dirty="0">
                <a:solidFill>
                  <a:srgbClr val="1F3A5F"/>
                </a:solidFill>
                <a:latin typeface="Arial" pitchFamily="34" charset="0"/>
                <a:ea typeface="Arial" pitchFamily="34" charset="-122"/>
                <a:cs typeface="Arial" pitchFamily="34" charset="-120"/>
              </a:rPr>
              <a:t>88%</a:t>
            </a:r>
            <a:endParaRPr lang="en-US" sz="3400" dirty="0"/>
          </a:p>
        </p:txBody>
      </p:sp>
      <p:sp>
        <p:nvSpPr>
          <p:cNvPr id="6" name="Text 3"/>
          <p:cNvSpPr/>
          <p:nvPr/>
        </p:nvSpPr>
        <p:spPr>
          <a:xfrm>
            <a:off x="5623560" y="2578608"/>
            <a:ext cx="2651760" cy="411480"/>
          </a:xfrm>
          <a:prstGeom prst="rect">
            <a:avLst/>
          </a:prstGeom>
          <a:noFill/>
          <a:ln/>
        </p:spPr>
        <p:txBody>
          <a:bodyPr wrap="square" rtlCol="0" anchor="ctr"/>
          <a:lstStyle/>
          <a:p>
            <a:pPr algn="ctr" indent="0" marL="0">
              <a:buNone/>
            </a:pPr>
            <a:r>
              <a:rPr lang="en-US" sz="1100" dirty="0">
                <a:solidFill>
                  <a:srgbClr val="6B7280"/>
                </a:solidFill>
                <a:latin typeface="Arial" pitchFamily="34" charset="0"/>
                <a:ea typeface="Arial" pitchFamily="34" charset="-122"/>
                <a:cs typeface="Arial" pitchFamily="34" charset="-120"/>
              </a:rPr>
              <a:t>have tried Brightbite</a:t>
            </a:r>
            <a:endParaRPr lang="en-US" sz="1100" dirty="0"/>
          </a:p>
        </p:txBody>
      </p:sp>
      <p:sp>
        <p:nvSpPr>
          <p:cNvPr id="7" name="Shape 4"/>
          <p:cNvSpPr/>
          <p:nvPr/>
        </p:nvSpPr>
        <p:spPr>
          <a:xfrm>
            <a:off x="8595360" y="1828800"/>
            <a:ext cx="2926080" cy="1234440"/>
          </a:xfrm>
          <a:prstGeom prst="roundRect">
            <a:avLst>
              <a:gd name="adj" fmla="val 5926"/>
            </a:avLst>
          </a:prstGeom>
          <a:solidFill>
            <a:srgbClr val="EEF2F6"/>
          </a:solidFill>
          <a:ln/>
          <a:effectLst>
            <a:outerShdw sx="100000" sy="100000" kx="0" ky="0" algn="bl" rotWithShape="0" blurRad="76200" dist="38100" dir="5400000">
              <a:srgbClr val="D9DEE5">
                <a:alpha val="50000"/>
              </a:srgbClr>
            </a:outerShdw>
          </a:effectLst>
        </p:spPr>
      </p:sp>
      <p:sp>
        <p:nvSpPr>
          <p:cNvPr id="8" name="Text 5"/>
          <p:cNvSpPr/>
          <p:nvPr/>
        </p:nvSpPr>
        <p:spPr>
          <a:xfrm>
            <a:off x="8595360" y="1938528"/>
            <a:ext cx="2926080" cy="640080"/>
          </a:xfrm>
          <a:prstGeom prst="rect">
            <a:avLst/>
          </a:prstGeom>
          <a:noFill/>
          <a:ln/>
        </p:spPr>
        <p:txBody>
          <a:bodyPr wrap="square" rtlCol="0" anchor="ctr"/>
          <a:lstStyle/>
          <a:p>
            <a:pPr algn="ctr" indent="0" marL="0">
              <a:buNone/>
            </a:pPr>
            <a:r>
              <a:rPr lang="en-US" sz="3400" b="1" dirty="0">
                <a:solidFill>
                  <a:srgbClr val="1F3A5F"/>
                </a:solidFill>
                <a:latin typeface="Arial" pitchFamily="34" charset="0"/>
                <a:ea typeface="Arial" pitchFamily="34" charset="-122"/>
                <a:cs typeface="Arial" pitchFamily="34" charset="-120"/>
              </a:rPr>
              <a:t>85%</a:t>
            </a:r>
            <a:endParaRPr lang="en-US" sz="3400" dirty="0"/>
          </a:p>
        </p:txBody>
      </p:sp>
      <p:sp>
        <p:nvSpPr>
          <p:cNvPr id="9" name="Text 6"/>
          <p:cNvSpPr/>
          <p:nvPr/>
        </p:nvSpPr>
        <p:spPr>
          <a:xfrm>
            <a:off x="8732520" y="2578608"/>
            <a:ext cx="2651760" cy="411480"/>
          </a:xfrm>
          <a:prstGeom prst="rect">
            <a:avLst/>
          </a:prstGeom>
          <a:noFill/>
          <a:ln/>
        </p:spPr>
        <p:txBody>
          <a:bodyPr wrap="square" rtlCol="0" anchor="ctr"/>
          <a:lstStyle/>
          <a:p>
            <a:pPr algn="ctr" indent="0" marL="0">
              <a:buNone/>
            </a:pPr>
            <a:r>
              <a:rPr lang="en-US" sz="1100" dirty="0">
                <a:solidFill>
                  <a:srgbClr val="6B7280"/>
                </a:solidFill>
                <a:latin typeface="Arial" pitchFamily="34" charset="0"/>
                <a:ea typeface="Arial" pitchFamily="34" charset="-122"/>
                <a:cs typeface="Arial" pitchFamily="34" charset="-120"/>
              </a:rPr>
              <a:t>snack frequently</a:t>
            </a:r>
            <a:endParaRPr lang="en-US" sz="1100" dirty="0"/>
          </a:p>
        </p:txBody>
      </p:sp>
      <p:sp>
        <p:nvSpPr>
          <p:cNvPr id="10" name="Text 7"/>
          <p:cNvSpPr/>
          <p:nvPr/>
        </p:nvSpPr>
        <p:spPr>
          <a:xfrm>
            <a:off x="5486400" y="3291840"/>
            <a:ext cx="6035040" cy="2286000"/>
          </a:xfrm>
          <a:prstGeom prst="rect">
            <a:avLst/>
          </a:prstGeom>
          <a:noFill/>
          <a:ln/>
        </p:spPr>
        <p:txBody>
          <a:bodyPr wrap="square" rtlCol="0" anchor="t"/>
          <a:lstStyle/>
          <a:p>
            <a:pPr indent="0" marL="0">
              <a:buNone/>
            </a:pPr>
            <a:r>
              <a:rPr lang="en-US" sz="1300" b="1" dirty="0">
                <a:solidFill>
                  <a:srgbClr val="1F3A5F"/>
                </a:solidFill>
                <a:latin typeface="Arial" pitchFamily="34" charset="0"/>
                <a:ea typeface="Arial" pitchFamily="34" charset="-122"/>
                <a:cs typeface="Arial" pitchFamily="34" charset="-120"/>
              </a:rPr>
              <a:t>Analysis:  </a:t>
            </a:r>
            <a:pPr indent="0" marL="0">
              <a:buNone/>
            </a:pPr>
            <a:r>
              <a:rPr lang="en-US" sz="1300" dirty="0">
                <a:solidFill>
                  <a:srgbClr val="2B2B2B"/>
                </a:solidFill>
                <a:latin typeface="Arial" pitchFamily="34" charset="0"/>
                <a:ea typeface="Arial" pitchFamily="34" charset="-122"/>
                <a:cs typeface="Arial" pitchFamily="34" charset="-120"/>
              </a:rPr>
              <a:t>The sample is dominated by existing, frequent buyers. That shifts the strategic question from "how do we get trial" to "how do we deepen value, frequency, and basket size with people who already love the product." Retention economics, not acquisition, should lead.</a:t>
            </a:r>
            <a:endParaRPr lang="en-US" sz="1300" dirty="0"/>
          </a:p>
        </p:txBody>
      </p:sp>
      <p:sp>
        <p:nvSpPr>
          <p:cNvPr id="11" name="Text 8"/>
          <p:cNvSpPr/>
          <p:nvPr/>
        </p:nvSpPr>
        <p:spPr>
          <a:xfrm>
            <a:off x="457200" y="6473952"/>
            <a:ext cx="11247120" cy="274320"/>
          </a:xfrm>
          <a:prstGeom prst="rect">
            <a:avLst/>
          </a:prstGeom>
          <a:noFill/>
          <a:ln/>
        </p:spPr>
        <p:txBody>
          <a:bodyPr wrap="square" rtlCol="0" anchor="ctr"/>
          <a:lstStyle/>
          <a:p>
            <a:pPr indent="0" marL="0">
              <a:buNone/>
            </a:pPr>
            <a:r>
              <a:rPr lang="en-US" sz="800" dirty="0">
                <a:solidFill>
                  <a:srgbClr val="6B7280"/>
                </a:solidFill>
                <a:latin typeface="Arial" pitchFamily="34" charset="0"/>
                <a:ea typeface="Arial" pitchFamily="34" charset="-122"/>
                <a:cs typeface="Arial" pitchFamily="34" charset="-120"/>
              </a:rPr>
              <a:t>Brightbite Consumer Survey  |  Analytical Report  |  n=67  |  Penetration</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11247120" cy="502920"/>
          </a:xfrm>
          <a:prstGeom prst="rect">
            <a:avLst/>
          </a:prstGeom>
          <a:noFill/>
          <a:ln/>
        </p:spPr>
        <p:txBody>
          <a:bodyPr wrap="square" rtlCol="0" anchor="ctr"/>
          <a:lstStyle/>
          <a:p>
            <a:pPr indent="0" marL="0">
              <a:buNone/>
            </a:pPr>
            <a:r>
              <a:rPr lang="en-US" sz="2600" b="1" dirty="0">
                <a:solidFill>
                  <a:srgbClr val="1F3A5F"/>
                </a:solidFill>
                <a:latin typeface="Arial" pitchFamily="34" charset="0"/>
                <a:ea typeface="Arial" pitchFamily="34" charset="-122"/>
                <a:cs typeface="Arial" pitchFamily="34" charset="-120"/>
              </a:rPr>
              <a:t>What consumers value</a:t>
            </a:r>
            <a:endParaRPr lang="en-US" sz="2600" dirty="0"/>
          </a:p>
        </p:txBody>
      </p:sp>
      <p:sp>
        <p:nvSpPr>
          <p:cNvPr id="3" name="Text 1"/>
          <p:cNvSpPr/>
          <p:nvPr/>
        </p:nvSpPr>
        <p:spPr>
          <a:xfrm>
            <a:off x="457200" y="896112"/>
            <a:ext cx="10972800" cy="365760"/>
          </a:xfrm>
          <a:prstGeom prst="rect">
            <a:avLst/>
          </a:prstGeom>
          <a:noFill/>
          <a:ln/>
        </p:spPr>
        <p:txBody>
          <a:bodyPr wrap="square" rtlCol="0" anchor="ctr"/>
          <a:lstStyle/>
          <a:p>
            <a:pPr indent="0" marL="0">
              <a:buNone/>
            </a:pPr>
            <a:r>
              <a:rPr lang="en-US" sz="1300" dirty="0">
                <a:solidFill>
                  <a:srgbClr val="6B7280"/>
                </a:solidFill>
                <a:latin typeface="Arial" pitchFamily="34" charset="0"/>
                <a:ea typeface="Arial" pitchFamily="34" charset="-122"/>
                <a:cs typeface="Arial" pitchFamily="34" charset="-120"/>
              </a:rPr>
              <a:t>Ranked 1 (highest) to 6. Chart shows how often each was the #1 priority.</a:t>
            </a:r>
            <a:endParaRPr lang="en-US" sz="1300" dirty="0"/>
          </a:p>
        </p:txBody>
      </p:sp>
      <p:graphicFrame>
        <p:nvGraphicFramePr>
          <p:cNvPr id="4" name="Chart 0" descr=""/>
          <p:cNvGraphicFramePr/>
          <p:nvPr/>
        </p:nvGraphicFramePr>
        <p:xfrm>
          <a:off x="457200" y="1645920"/>
          <a:ext cx="6766560" cy="4114800"/>
        </p:xfrm>
        <a:graphic xmlns:a="http://schemas.openxmlformats.org/drawingml/2006/main">
          <a:graphicData uri="http://schemas.openxmlformats.org/drawingml/2006/chart">
            <c:chart xmlns:c="http://schemas.openxmlformats.org/drawingml/2006/chart" r:id="rId1"/>
          </a:graphicData>
        </a:graphic>
      </p:graphicFrame>
      <p:sp>
        <p:nvSpPr>
          <p:cNvPr id="5" name="Shape 2"/>
          <p:cNvSpPr/>
          <p:nvPr/>
        </p:nvSpPr>
        <p:spPr>
          <a:xfrm>
            <a:off x="7589520" y="1645920"/>
            <a:ext cx="4114800" cy="4114800"/>
          </a:xfrm>
          <a:prstGeom prst="roundRect">
            <a:avLst>
              <a:gd name="adj" fmla="val 1333"/>
            </a:avLst>
          </a:prstGeom>
          <a:solidFill>
            <a:srgbClr val="EEF2F6"/>
          </a:solidFill>
          <a:ln/>
          <a:effectLst>
            <a:outerShdw sx="100000" sy="100000" kx="0" ky="0" algn="bl" rotWithShape="0" blurRad="76200" dist="38100" dir="5400000">
              <a:srgbClr val="D9DEE5">
                <a:alpha val="50000"/>
              </a:srgbClr>
            </a:outerShdw>
          </a:effectLst>
        </p:spPr>
      </p:sp>
      <p:sp>
        <p:nvSpPr>
          <p:cNvPr id="6" name="Text 3"/>
          <p:cNvSpPr/>
          <p:nvPr/>
        </p:nvSpPr>
        <p:spPr>
          <a:xfrm>
            <a:off x="7863840" y="1920240"/>
            <a:ext cx="3657600" cy="3657600"/>
          </a:xfrm>
          <a:prstGeom prst="rect">
            <a:avLst/>
          </a:prstGeom>
          <a:noFill/>
          <a:ln/>
        </p:spPr>
        <p:txBody>
          <a:bodyPr wrap="square" rtlCol="0" anchor="t"/>
          <a:lstStyle/>
          <a:p>
            <a:pPr indent="0" marL="0">
              <a:spcAft>
                <a:spcPts val="800"/>
              </a:spcAft>
              <a:buNone/>
            </a:pPr>
            <a:r>
              <a:rPr lang="en-US" sz="1500" b="1" dirty="0">
                <a:solidFill>
                  <a:srgbClr val="C9A227"/>
                </a:solidFill>
                <a:latin typeface="Arial" pitchFamily="34" charset="0"/>
                <a:ea typeface="Arial" pitchFamily="34" charset="-122"/>
                <a:cs typeface="Arial" pitchFamily="34" charset="-120"/>
              </a:rPr>
              <a:t>Implication
</a:t>
            </a:r>
            <a:endParaRPr lang="en-US" sz="1500" dirty="0"/>
          </a:p>
          <a:p>
            <a:pPr marL="342900" indent="-342900">
              <a:spcAft>
                <a:spcPts val="700"/>
              </a:spcAft>
              <a:buSzPct val="100000"/>
              <a:buChar char="•"/>
            </a:pPr>
            <a:r>
              <a:rPr lang="en-US" sz="1200" dirty="0">
                <a:solidFill>
                  <a:srgbClr val="2B2B2B"/>
                </a:solidFill>
                <a:latin typeface="Arial" pitchFamily="34" charset="0"/>
                <a:ea typeface="Arial" pitchFamily="34" charset="-122"/>
                <a:cs typeface="Arial" pitchFamily="34" charset="-120"/>
              </a:rPr>
              <a:t>Natural ingredients and low sugar are the purchase drivers - make them the headline.</a:t>
            </a:r>
            <a:endParaRPr lang="en-US" sz="1500" dirty="0"/>
          </a:p>
          <a:p>
            <a:pPr marL="342900" indent="-342900">
              <a:spcAft>
                <a:spcPts val="700"/>
              </a:spcAft>
              <a:buSzPct val="100000"/>
              <a:buChar char="•"/>
            </a:pPr>
            <a:r>
              <a:rPr lang="en-US" sz="1200" dirty="0">
                <a:solidFill>
                  <a:srgbClr val="2B2B2B"/>
                </a:solidFill>
                <a:latin typeface="Arial" pitchFamily="34" charset="0"/>
                <a:ea typeface="Arial" pitchFamily="34" charset="-122"/>
                <a:cs typeface="Arial" pitchFamily="34" charset="-120"/>
              </a:rPr>
              <a:t>Vegan is lowest of six; gluten-free is weak. Both should drop from lead messaging.</a:t>
            </a:r>
            <a:endParaRPr lang="en-US" sz="1500" dirty="0"/>
          </a:p>
          <a:p>
            <a:pPr marL="342900" indent="-342900">
              <a:buSzPct val="100000"/>
              <a:buChar char="•"/>
            </a:pPr>
            <a:r>
              <a:rPr lang="en-US" sz="1200" dirty="0">
                <a:solidFill>
                  <a:srgbClr val="2B2B2B"/>
                </a:solidFill>
                <a:latin typeface="Arial" pitchFamily="34" charset="0"/>
                <a:ea typeface="Arial" pitchFamily="34" charset="-122"/>
                <a:cs typeface="Arial" pitchFamily="34" charset="-120"/>
              </a:rPr>
              <a:t>Organic and low-carb are mid-tier supports.</a:t>
            </a:r>
            <a:endParaRPr lang="en-US" sz="1500" dirty="0"/>
          </a:p>
        </p:txBody>
      </p:sp>
      <p:sp>
        <p:nvSpPr>
          <p:cNvPr id="7" name="Text 4"/>
          <p:cNvSpPr/>
          <p:nvPr/>
        </p:nvSpPr>
        <p:spPr>
          <a:xfrm>
            <a:off x="457200" y="6473952"/>
            <a:ext cx="11247120" cy="274320"/>
          </a:xfrm>
          <a:prstGeom prst="rect">
            <a:avLst/>
          </a:prstGeom>
          <a:noFill/>
          <a:ln/>
        </p:spPr>
        <p:txBody>
          <a:bodyPr wrap="square" rtlCol="0" anchor="ctr"/>
          <a:lstStyle/>
          <a:p>
            <a:pPr indent="0" marL="0">
              <a:buNone/>
            </a:pPr>
            <a:r>
              <a:rPr lang="en-US" sz="800" dirty="0">
                <a:solidFill>
                  <a:srgbClr val="6B7280"/>
                </a:solidFill>
                <a:latin typeface="Arial" pitchFamily="34" charset="0"/>
                <a:ea typeface="Arial" pitchFamily="34" charset="-122"/>
                <a:cs typeface="Arial" pitchFamily="34" charset="-120"/>
              </a:rPr>
              <a:t>Brightbite Consumer Survey  |  Analytical Report  |  n=67  |  Value drivers</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11247120" cy="502920"/>
          </a:xfrm>
          <a:prstGeom prst="rect">
            <a:avLst/>
          </a:prstGeom>
          <a:noFill/>
          <a:ln/>
        </p:spPr>
        <p:txBody>
          <a:bodyPr wrap="square" rtlCol="0" anchor="ctr"/>
          <a:lstStyle/>
          <a:p>
            <a:pPr indent="0" marL="0">
              <a:buNone/>
            </a:pPr>
            <a:r>
              <a:rPr lang="en-US" sz="2600" b="1" dirty="0">
                <a:solidFill>
                  <a:srgbClr val="1F3A5F"/>
                </a:solidFill>
                <a:latin typeface="Arial" pitchFamily="34" charset="0"/>
                <a:ea typeface="Arial" pitchFamily="34" charset="-122"/>
                <a:cs typeface="Arial" pitchFamily="34" charset="-120"/>
              </a:rPr>
              <a:t>Usage occasions</a:t>
            </a:r>
            <a:endParaRPr lang="en-US" sz="2600" dirty="0"/>
          </a:p>
        </p:txBody>
      </p:sp>
      <p:sp>
        <p:nvSpPr>
          <p:cNvPr id="3" name="Text 1"/>
          <p:cNvSpPr/>
          <p:nvPr/>
        </p:nvSpPr>
        <p:spPr>
          <a:xfrm>
            <a:off x="457200" y="896112"/>
            <a:ext cx="10972800" cy="365760"/>
          </a:xfrm>
          <a:prstGeom prst="rect">
            <a:avLst/>
          </a:prstGeom>
          <a:noFill/>
          <a:ln/>
        </p:spPr>
        <p:txBody>
          <a:bodyPr wrap="square" rtlCol="0" anchor="ctr"/>
          <a:lstStyle/>
          <a:p>
            <a:pPr indent="0" marL="0">
              <a:buNone/>
            </a:pPr>
            <a:r>
              <a:rPr lang="en-US" sz="1300" dirty="0">
                <a:solidFill>
                  <a:srgbClr val="6B7280"/>
                </a:solidFill>
                <a:latin typeface="Arial" pitchFamily="34" charset="0"/>
                <a:ea typeface="Arial" pitchFamily="34" charset="-122"/>
                <a:cs typeface="Arial" pitchFamily="34" charset="-120"/>
              </a:rPr>
              <a:t>Multi-select: how consumers use (or would use) Brightbite.</a:t>
            </a:r>
            <a:endParaRPr lang="en-US" sz="1300" dirty="0"/>
          </a:p>
        </p:txBody>
      </p:sp>
      <p:graphicFrame>
        <p:nvGraphicFramePr>
          <p:cNvPr id="4" name="Chart 0" descr=""/>
          <p:cNvGraphicFramePr/>
          <p:nvPr/>
        </p:nvGraphicFramePr>
        <p:xfrm>
          <a:off x="457200" y="1645920"/>
          <a:ext cx="7040880" cy="4114800"/>
        </p:xfrm>
        <a:graphic xmlns:a="http://schemas.openxmlformats.org/drawingml/2006/main">
          <a:graphicData uri="http://schemas.openxmlformats.org/drawingml/2006/chart">
            <c:chart xmlns:c="http://schemas.openxmlformats.org/drawingml/2006/chart" r:id="rId1"/>
          </a:graphicData>
        </a:graphic>
      </p:graphicFrame>
      <p:sp>
        <p:nvSpPr>
          <p:cNvPr id="5" name="Text 2"/>
          <p:cNvSpPr/>
          <p:nvPr/>
        </p:nvSpPr>
        <p:spPr>
          <a:xfrm>
            <a:off x="7680960" y="1828800"/>
            <a:ext cx="4023360" cy="3200400"/>
          </a:xfrm>
          <a:prstGeom prst="rect">
            <a:avLst/>
          </a:prstGeom>
          <a:noFill/>
          <a:ln/>
        </p:spPr>
        <p:txBody>
          <a:bodyPr wrap="square" rtlCol="0" anchor="t"/>
          <a:lstStyle/>
          <a:p>
            <a:pPr indent="0" marL="0">
              <a:buNone/>
            </a:pPr>
            <a:r>
              <a:rPr lang="en-US" sz="1200" b="1" dirty="0">
                <a:solidFill>
                  <a:srgbClr val="1F3A5F"/>
                </a:solidFill>
                <a:latin typeface="Arial" pitchFamily="34" charset="0"/>
                <a:ea typeface="Arial" pitchFamily="34" charset="-122"/>
                <a:cs typeface="Arial" pitchFamily="34" charset="-120"/>
              </a:rPr>
              <a:t>Analysis:  </a:t>
            </a:r>
            <a:pPr indent="0" marL="0">
              <a:buNone/>
            </a:pPr>
            <a:r>
              <a:rPr lang="en-US" sz="1200" dirty="0">
                <a:solidFill>
                  <a:srgbClr val="2B2B2B"/>
                </a:solidFill>
                <a:latin typeface="Arial" pitchFamily="34" charset="0"/>
                <a:ea typeface="Arial" pitchFamily="34" charset="-122"/>
                <a:cs typeface="Arial" pitchFamily="34" charset="-120"/>
              </a:rPr>
              <a:t>Brightbite is genuinely versatile - breakfast, between-meal snacking, and dessert are near-tied at the top. This supports an "all-day" positioning and lets marketing show multiple occasions rather than one.</a:t>
            </a:r>
            <a:endParaRPr lang="en-US" sz="1200" dirty="0"/>
          </a:p>
        </p:txBody>
      </p:sp>
      <p:sp>
        <p:nvSpPr>
          <p:cNvPr id="6" name="Text 3"/>
          <p:cNvSpPr/>
          <p:nvPr/>
        </p:nvSpPr>
        <p:spPr>
          <a:xfrm>
            <a:off x="457200" y="6473952"/>
            <a:ext cx="11247120" cy="274320"/>
          </a:xfrm>
          <a:prstGeom prst="rect">
            <a:avLst/>
          </a:prstGeom>
          <a:noFill/>
          <a:ln/>
        </p:spPr>
        <p:txBody>
          <a:bodyPr wrap="square" rtlCol="0" anchor="ctr"/>
          <a:lstStyle/>
          <a:p>
            <a:pPr indent="0" marL="0">
              <a:buNone/>
            </a:pPr>
            <a:r>
              <a:rPr lang="en-US" sz="800" dirty="0">
                <a:solidFill>
                  <a:srgbClr val="6B7280"/>
                </a:solidFill>
                <a:latin typeface="Arial" pitchFamily="34" charset="0"/>
                <a:ea typeface="Arial" pitchFamily="34" charset="-122"/>
                <a:cs typeface="Arial" pitchFamily="34" charset="-120"/>
              </a:rPr>
              <a:t>Brightbite Consumer Survey  |  Analytical Report  |  n=67  |  Usage</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11247120" cy="502920"/>
          </a:xfrm>
          <a:prstGeom prst="rect">
            <a:avLst/>
          </a:prstGeom>
          <a:noFill/>
          <a:ln/>
        </p:spPr>
        <p:txBody>
          <a:bodyPr wrap="square" rtlCol="0" anchor="ctr"/>
          <a:lstStyle/>
          <a:p>
            <a:pPr indent="0" marL="0">
              <a:buNone/>
            </a:pPr>
            <a:r>
              <a:rPr lang="en-US" sz="2600" b="1" dirty="0">
                <a:solidFill>
                  <a:srgbClr val="1F3A5F"/>
                </a:solidFill>
                <a:latin typeface="Arial" pitchFamily="34" charset="0"/>
                <a:ea typeface="Arial" pitchFamily="34" charset="-122"/>
                <a:cs typeface="Arial" pitchFamily="34" charset="-120"/>
              </a:rPr>
              <a:t>Barriers &amp; pain points</a:t>
            </a:r>
            <a:endParaRPr lang="en-US" sz="2600" dirty="0"/>
          </a:p>
        </p:txBody>
      </p:sp>
      <p:sp>
        <p:nvSpPr>
          <p:cNvPr id="3" name="Text 1"/>
          <p:cNvSpPr/>
          <p:nvPr/>
        </p:nvSpPr>
        <p:spPr>
          <a:xfrm>
            <a:off x="457200" y="896112"/>
            <a:ext cx="10972800" cy="365760"/>
          </a:xfrm>
          <a:prstGeom prst="rect">
            <a:avLst/>
          </a:prstGeom>
          <a:noFill/>
          <a:ln/>
        </p:spPr>
        <p:txBody>
          <a:bodyPr wrap="square" rtlCol="0" anchor="ctr"/>
          <a:lstStyle/>
          <a:p>
            <a:pPr indent="0" marL="0">
              <a:buNone/>
            </a:pPr>
            <a:r>
              <a:rPr lang="en-US" sz="1300" dirty="0">
                <a:solidFill>
                  <a:srgbClr val="6B7280"/>
                </a:solidFill>
                <a:latin typeface="Arial" pitchFamily="34" charset="0"/>
                <a:ea typeface="Arial" pitchFamily="34" charset="-122"/>
                <a:cs typeface="Arial" pitchFamily="34" charset="-120"/>
              </a:rPr>
              <a:t>Coded from open-text responses.</a:t>
            </a:r>
            <a:endParaRPr lang="en-US" sz="1300" dirty="0"/>
          </a:p>
        </p:txBody>
      </p:sp>
      <p:graphicFrame>
        <p:nvGraphicFramePr>
          <p:cNvPr id="4" name="Chart 0" descr=""/>
          <p:cNvGraphicFramePr/>
          <p:nvPr/>
        </p:nvGraphicFramePr>
        <p:xfrm>
          <a:off x="457200" y="1645920"/>
          <a:ext cx="6126480" cy="4114800"/>
        </p:xfrm>
        <a:graphic xmlns:a="http://schemas.openxmlformats.org/drawingml/2006/main">
          <a:graphicData uri="http://schemas.openxmlformats.org/drawingml/2006/chart">
            <c:chart xmlns:c="http://schemas.openxmlformats.org/drawingml/2006/chart" r:id="rId1"/>
          </a:graphicData>
        </a:graphic>
      </p:graphicFrame>
      <p:sp>
        <p:nvSpPr>
          <p:cNvPr id="5" name="Text 2"/>
          <p:cNvSpPr/>
          <p:nvPr/>
        </p:nvSpPr>
        <p:spPr>
          <a:xfrm>
            <a:off x="6858000" y="1737360"/>
            <a:ext cx="4846320" cy="365760"/>
          </a:xfrm>
          <a:prstGeom prst="rect">
            <a:avLst/>
          </a:prstGeom>
          <a:noFill/>
          <a:ln/>
        </p:spPr>
        <p:txBody>
          <a:bodyPr wrap="square" rtlCol="0" anchor="ctr"/>
          <a:lstStyle/>
          <a:p>
            <a:pPr indent="0" marL="0">
              <a:buNone/>
            </a:pPr>
            <a:r>
              <a:rPr lang="en-US" sz="1400" b="1" dirty="0">
                <a:solidFill>
                  <a:srgbClr val="1F3A5F"/>
                </a:solidFill>
                <a:latin typeface="Arial" pitchFamily="34" charset="0"/>
                <a:ea typeface="Arial" pitchFamily="34" charset="-122"/>
                <a:cs typeface="Arial" pitchFamily="34" charset="-120"/>
              </a:rPr>
              <a:t>In their words</a:t>
            </a:r>
            <a:endParaRPr lang="en-US" sz="1400" dirty="0"/>
          </a:p>
        </p:txBody>
      </p:sp>
      <p:sp>
        <p:nvSpPr>
          <p:cNvPr id="6" name="Text 3"/>
          <p:cNvSpPr/>
          <p:nvPr/>
        </p:nvSpPr>
        <p:spPr>
          <a:xfrm>
            <a:off x="6858000" y="2240280"/>
            <a:ext cx="4846320" cy="685800"/>
          </a:xfrm>
          <a:prstGeom prst="rect">
            <a:avLst/>
          </a:prstGeom>
          <a:noFill/>
          <a:ln/>
        </p:spPr>
        <p:txBody>
          <a:bodyPr wrap="square" rtlCol="0" anchor="ctr"/>
          <a:lstStyle/>
          <a:p>
            <a:pPr indent="0" marL="0">
              <a:buNone/>
            </a:pPr>
            <a:r>
              <a:rPr lang="en-US" sz="1200" i="1" dirty="0">
                <a:solidFill>
                  <a:srgbClr val="2B2B2B"/>
                </a:solidFill>
                <a:latin typeface="Arial" pitchFamily="34" charset="0"/>
                <a:ea typeface="Arial" pitchFamily="34" charset="-122"/>
                <a:cs typeface="Arial" pitchFamily="34" charset="-120"/>
              </a:rPr>
              <a:t>"Price and subscription model isn't diverse."</a:t>
            </a:r>
            <a:endParaRPr lang="en-US" sz="1200" dirty="0"/>
          </a:p>
        </p:txBody>
      </p:sp>
      <p:sp>
        <p:nvSpPr>
          <p:cNvPr id="7" name="Text 4"/>
          <p:cNvSpPr/>
          <p:nvPr/>
        </p:nvSpPr>
        <p:spPr>
          <a:xfrm>
            <a:off x="6858000" y="2990088"/>
            <a:ext cx="4846320" cy="685800"/>
          </a:xfrm>
          <a:prstGeom prst="rect">
            <a:avLst/>
          </a:prstGeom>
          <a:noFill/>
          <a:ln/>
        </p:spPr>
        <p:txBody>
          <a:bodyPr wrap="square" rtlCol="0" anchor="ctr"/>
          <a:lstStyle/>
          <a:p>
            <a:pPr indent="0" marL="0">
              <a:buNone/>
            </a:pPr>
            <a:r>
              <a:rPr lang="en-US" sz="1200" i="1" dirty="0">
                <a:solidFill>
                  <a:srgbClr val="2B2B2B"/>
                </a:solidFill>
                <a:latin typeface="Arial" pitchFamily="34" charset="0"/>
                <a:ea typeface="Arial" pitchFamily="34" charset="-122"/>
                <a:cs typeface="Arial" pitchFamily="34" charset="-120"/>
              </a:rPr>
              <a:t>"Wish there were more flavors without coffee and matcha."</a:t>
            </a:r>
            <a:endParaRPr lang="en-US" sz="1200" dirty="0"/>
          </a:p>
        </p:txBody>
      </p:sp>
      <p:sp>
        <p:nvSpPr>
          <p:cNvPr id="8" name="Text 5"/>
          <p:cNvSpPr/>
          <p:nvPr/>
        </p:nvSpPr>
        <p:spPr>
          <a:xfrm>
            <a:off x="6858000" y="3739896"/>
            <a:ext cx="4846320" cy="685800"/>
          </a:xfrm>
          <a:prstGeom prst="rect">
            <a:avLst/>
          </a:prstGeom>
          <a:noFill/>
          <a:ln/>
        </p:spPr>
        <p:txBody>
          <a:bodyPr wrap="square" rtlCol="0" anchor="ctr"/>
          <a:lstStyle/>
          <a:p>
            <a:pPr indent="0" marL="0">
              <a:buNone/>
            </a:pPr>
            <a:r>
              <a:rPr lang="en-US" sz="1200" i="1" dirty="0">
                <a:solidFill>
                  <a:srgbClr val="2B2B2B"/>
                </a:solidFill>
                <a:latin typeface="Arial" pitchFamily="34" charset="0"/>
                <a:ea typeface="Arial" pitchFamily="34" charset="-122"/>
                <a:cs typeface="Arial" pitchFamily="34" charset="-120"/>
              </a:rPr>
              <a:t>"Sometimes melt a bit in transit."</a:t>
            </a:r>
            <a:endParaRPr lang="en-US" sz="1200" dirty="0"/>
          </a:p>
        </p:txBody>
      </p:sp>
      <p:sp>
        <p:nvSpPr>
          <p:cNvPr id="9" name="Text 6"/>
          <p:cNvSpPr/>
          <p:nvPr/>
        </p:nvSpPr>
        <p:spPr>
          <a:xfrm>
            <a:off x="6858000" y="4489704"/>
            <a:ext cx="4846320" cy="685800"/>
          </a:xfrm>
          <a:prstGeom prst="rect">
            <a:avLst/>
          </a:prstGeom>
          <a:noFill/>
          <a:ln/>
        </p:spPr>
        <p:txBody>
          <a:bodyPr wrap="square" rtlCol="0" anchor="ctr"/>
          <a:lstStyle/>
          <a:p>
            <a:pPr indent="0" marL="0">
              <a:buNone/>
            </a:pPr>
            <a:r>
              <a:rPr lang="en-US" sz="1200" i="1" dirty="0">
                <a:solidFill>
                  <a:srgbClr val="2B2B2B"/>
                </a:solidFill>
                <a:latin typeface="Arial" pitchFamily="34" charset="0"/>
                <a:ea typeface="Arial" pitchFamily="34" charset="-122"/>
                <a:cs typeface="Arial" pitchFamily="34" charset="-120"/>
              </a:rPr>
              <a:t>"Not sure where it's available locally."</a:t>
            </a:r>
            <a:endParaRPr lang="en-US" sz="1200" dirty="0"/>
          </a:p>
        </p:txBody>
      </p:sp>
      <p:sp>
        <p:nvSpPr>
          <p:cNvPr id="10" name="Text 7"/>
          <p:cNvSpPr/>
          <p:nvPr/>
        </p:nvSpPr>
        <p:spPr>
          <a:xfrm>
            <a:off x="457200" y="6473952"/>
            <a:ext cx="11247120" cy="274320"/>
          </a:xfrm>
          <a:prstGeom prst="rect">
            <a:avLst/>
          </a:prstGeom>
          <a:noFill/>
          <a:ln/>
        </p:spPr>
        <p:txBody>
          <a:bodyPr wrap="square" rtlCol="0" anchor="ctr"/>
          <a:lstStyle/>
          <a:p>
            <a:pPr indent="0" marL="0">
              <a:buNone/>
            </a:pPr>
            <a:r>
              <a:rPr lang="en-US" sz="800" dirty="0">
                <a:solidFill>
                  <a:srgbClr val="6B7280"/>
                </a:solidFill>
                <a:latin typeface="Arial" pitchFamily="34" charset="0"/>
                <a:ea typeface="Arial" pitchFamily="34" charset="-122"/>
                <a:cs typeface="Arial" pitchFamily="34" charset="-120"/>
              </a:rPr>
              <a:t>Brightbite Consumer Survey  |  Analytical Report  |  n=67  |  Barriers</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320040"/>
            <a:ext cx="11247120" cy="502920"/>
          </a:xfrm>
          <a:prstGeom prst="rect">
            <a:avLst/>
          </a:prstGeom>
          <a:noFill/>
          <a:ln/>
        </p:spPr>
        <p:txBody>
          <a:bodyPr wrap="square" rtlCol="0" anchor="ctr"/>
          <a:lstStyle/>
          <a:p>
            <a:pPr indent="0" marL="0">
              <a:buNone/>
            </a:pPr>
            <a:r>
              <a:rPr lang="en-US" sz="2600" b="1" dirty="0">
                <a:solidFill>
                  <a:srgbClr val="1F3A5F"/>
                </a:solidFill>
                <a:latin typeface="Arial" pitchFamily="34" charset="0"/>
                <a:ea typeface="Arial" pitchFamily="34" charset="-122"/>
                <a:cs typeface="Arial" pitchFamily="34" charset="-120"/>
              </a:rPr>
              <a:t>Recommendations</a:t>
            </a:r>
            <a:endParaRPr lang="en-US" sz="2600" dirty="0"/>
          </a:p>
        </p:txBody>
      </p:sp>
      <p:sp>
        <p:nvSpPr>
          <p:cNvPr id="3" name="Text 1"/>
          <p:cNvSpPr/>
          <p:nvPr/>
        </p:nvSpPr>
        <p:spPr>
          <a:xfrm>
            <a:off x="457200" y="896112"/>
            <a:ext cx="10972800" cy="365760"/>
          </a:xfrm>
          <a:prstGeom prst="rect">
            <a:avLst/>
          </a:prstGeom>
          <a:noFill/>
          <a:ln/>
        </p:spPr>
        <p:txBody>
          <a:bodyPr wrap="square" rtlCol="0" anchor="ctr"/>
          <a:lstStyle/>
          <a:p>
            <a:pPr indent="0" marL="0">
              <a:buNone/>
            </a:pPr>
            <a:r>
              <a:rPr lang="en-US" sz="1300" dirty="0">
                <a:solidFill>
                  <a:srgbClr val="6B7280"/>
                </a:solidFill>
                <a:latin typeface="Arial" pitchFamily="34" charset="0"/>
                <a:ea typeface="Arial" pitchFamily="34" charset="-122"/>
                <a:cs typeface="Arial" pitchFamily="34" charset="-120"/>
              </a:rPr>
              <a:t>Each tied to a finding in the data.</a:t>
            </a:r>
            <a:endParaRPr lang="en-US" sz="13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457200" y="1554480"/>
          <a:ext cx="11247120" cy="914400"/>
        </p:xfrm>
        <a:graphic>
          <a:graphicData uri="http://schemas.openxmlformats.org/drawingml/2006/table">
            <a:tbl>
              <a:tblPr/>
              <a:tblGrid>
                <a:gridCol w="2103120"/>
                <a:gridCol w="4754880"/>
                <a:gridCol w="4389120"/>
              </a:tblGrid>
              <a:tr h="457200">
                <a:tc>
                  <a:txBody>
                    <a:bodyPr/>
                    <a:lstStyle/>
                    <a:p>
                      <a:pPr indent="0" marL="0">
                        <a:buNone/>
                      </a:pPr>
                      <a:r>
                        <a:rPr lang="en-US" sz="1200" b="1" dirty="0">
                          <a:solidFill>
                            <a:srgbClr val="FFFFFF"/>
                          </a:solidFill>
                          <a:latin typeface="Arial" pitchFamily="34" charset="0"/>
                          <a:ea typeface="Arial" pitchFamily="34" charset="-122"/>
                          <a:cs typeface="Arial" pitchFamily="34" charset="-120"/>
                        </a:rPr>
                        <a:t>Priority</a:t>
                      </a:r>
                      <a:endParaRPr lang="en-US" sz="1200" dirty="0">
                        <a:latin typeface="Arial" charset="0"/>
                        <a:ea typeface="Arial" charset="0"/>
                        <a:cs typeface="Arial" charset="0"/>
                      </a:endParaRPr>
                    </a:p>
                  </a:txBody>
                  <a:tcPr marL="91440" marR="91440" marT="45720" marB="45720" anchor="ctr">
                    <a:lnL w="12700" cap="flat" cmpd="sng" algn="ctr">
                      <a:solidFill>
                        <a:srgbClr val="E2E6EB"/>
                      </a:solidFill>
                      <a:prstDash val="solid"/>
                      <a:round/>
                      <a:headEnd type="none" w="med" len="med"/>
                      <a:tailEnd type="none" w="med" len="med"/>
                    </a:lnL>
                    <a:lnR w="12700" cap="flat" cmpd="sng" algn="ctr">
                      <a:solidFill>
                        <a:srgbClr val="E2E6EB"/>
                      </a:solidFill>
                      <a:prstDash val="solid"/>
                      <a:round/>
                      <a:headEnd type="none" w="med" len="med"/>
                      <a:tailEnd type="none" w="med" len="med"/>
                    </a:lnR>
                    <a:lnT w="12700" cap="flat" cmpd="sng" algn="ctr">
                      <a:solidFill>
                        <a:srgbClr val="E2E6EB"/>
                      </a:solidFill>
                      <a:prstDash val="solid"/>
                      <a:round/>
                      <a:headEnd type="none" w="med" len="med"/>
                      <a:tailEnd type="none" w="med" len="med"/>
                    </a:lnT>
                    <a:lnB w="12700" cap="flat" cmpd="sng" algn="ctr">
                      <a:solidFill>
                        <a:srgbClr val="E2E6EB"/>
                      </a:solidFill>
                      <a:prstDash val="solid"/>
                      <a:round/>
                      <a:headEnd type="none" w="med" len="med"/>
                      <a:tailEnd type="none" w="med" len="med"/>
                    </a:lnB>
                    <a:solidFill>
                      <a:srgbClr val="1F3A5F"/>
                    </a:solidFill>
                  </a:tcPr>
                </a:tc>
                <a:tc>
                  <a:txBody>
                    <a:bodyPr/>
                    <a:lstStyle/>
                    <a:p>
                      <a:pPr indent="0" marL="0">
                        <a:buNone/>
                      </a:pPr>
                      <a:r>
                        <a:rPr lang="en-US" sz="1200" b="1" dirty="0">
                          <a:solidFill>
                            <a:srgbClr val="FFFFFF"/>
                          </a:solidFill>
                          <a:latin typeface="Arial" pitchFamily="34" charset="0"/>
                          <a:ea typeface="Arial" pitchFamily="34" charset="-122"/>
                          <a:cs typeface="Arial" pitchFamily="34" charset="-120"/>
                        </a:rPr>
                        <a:t>Action</a:t>
                      </a:r>
                      <a:endParaRPr lang="en-US" sz="1200" dirty="0">
                        <a:latin typeface="Arial" charset="0"/>
                        <a:ea typeface="Arial" charset="0"/>
                        <a:cs typeface="Arial" charset="0"/>
                      </a:endParaRPr>
                    </a:p>
                  </a:txBody>
                  <a:tcPr marL="91440" marR="91440" marT="45720" marB="45720" anchor="ctr">
                    <a:lnL w="12700" cap="flat" cmpd="sng" algn="ctr">
                      <a:solidFill>
                        <a:srgbClr val="E2E6EB"/>
                      </a:solidFill>
                      <a:prstDash val="solid"/>
                      <a:round/>
                      <a:headEnd type="none" w="med" len="med"/>
                      <a:tailEnd type="none" w="med" len="med"/>
                    </a:lnL>
                    <a:lnR w="12700" cap="flat" cmpd="sng" algn="ctr">
                      <a:solidFill>
                        <a:srgbClr val="E2E6EB"/>
                      </a:solidFill>
                      <a:prstDash val="solid"/>
                      <a:round/>
                      <a:headEnd type="none" w="med" len="med"/>
                      <a:tailEnd type="none" w="med" len="med"/>
                    </a:lnR>
                    <a:lnT w="12700" cap="flat" cmpd="sng" algn="ctr">
                      <a:solidFill>
                        <a:srgbClr val="E2E6EB"/>
                      </a:solidFill>
                      <a:prstDash val="solid"/>
                      <a:round/>
                      <a:headEnd type="none" w="med" len="med"/>
                      <a:tailEnd type="none" w="med" len="med"/>
                    </a:lnT>
                    <a:lnB w="12700" cap="flat" cmpd="sng" algn="ctr">
                      <a:solidFill>
                        <a:srgbClr val="E2E6EB"/>
                      </a:solidFill>
                      <a:prstDash val="solid"/>
                      <a:round/>
                      <a:headEnd type="none" w="med" len="med"/>
                      <a:tailEnd type="none" w="med" len="med"/>
                    </a:lnB>
                    <a:solidFill>
                      <a:srgbClr val="1F3A5F"/>
                    </a:solidFill>
                  </a:tcPr>
                </a:tc>
                <a:tc>
                  <a:txBody>
                    <a:bodyPr/>
                    <a:lstStyle/>
                    <a:p>
                      <a:pPr indent="0" marL="0">
                        <a:buNone/>
                      </a:pPr>
                      <a:r>
                        <a:rPr lang="en-US" sz="1200" b="1" dirty="0">
                          <a:solidFill>
                            <a:srgbClr val="FFFFFF"/>
                          </a:solidFill>
                          <a:latin typeface="Arial" pitchFamily="34" charset="0"/>
                          <a:ea typeface="Arial" pitchFamily="34" charset="-122"/>
                          <a:cs typeface="Arial" pitchFamily="34" charset="-120"/>
                        </a:rPr>
                        <a:t>Why (data)</a:t>
                      </a:r>
                      <a:endParaRPr lang="en-US" sz="1200" dirty="0">
                        <a:latin typeface="Arial" charset="0"/>
                        <a:ea typeface="Arial" charset="0"/>
                        <a:cs typeface="Arial" charset="0"/>
                      </a:endParaRPr>
                    </a:p>
                  </a:txBody>
                  <a:tcPr marL="91440" marR="91440" marT="45720" marB="45720" anchor="ctr">
                    <a:lnL w="12700" cap="flat" cmpd="sng" algn="ctr">
                      <a:solidFill>
                        <a:srgbClr val="E2E6EB"/>
                      </a:solidFill>
                      <a:prstDash val="solid"/>
                      <a:round/>
                      <a:headEnd type="none" w="med" len="med"/>
                      <a:tailEnd type="none" w="med" len="med"/>
                    </a:lnL>
                    <a:lnR w="12700" cap="flat" cmpd="sng" algn="ctr">
                      <a:solidFill>
                        <a:srgbClr val="E2E6EB"/>
                      </a:solidFill>
                      <a:prstDash val="solid"/>
                      <a:round/>
                      <a:headEnd type="none" w="med" len="med"/>
                      <a:tailEnd type="none" w="med" len="med"/>
                    </a:lnR>
                    <a:lnT w="12700" cap="flat" cmpd="sng" algn="ctr">
                      <a:solidFill>
                        <a:srgbClr val="E2E6EB"/>
                      </a:solidFill>
                      <a:prstDash val="solid"/>
                      <a:round/>
                      <a:headEnd type="none" w="med" len="med"/>
                      <a:tailEnd type="none" w="med" len="med"/>
                    </a:lnT>
                    <a:lnB w="12700" cap="flat" cmpd="sng" algn="ctr">
                      <a:solidFill>
                        <a:srgbClr val="E2E6EB"/>
                      </a:solidFill>
                      <a:prstDash val="solid"/>
                      <a:round/>
                      <a:headEnd type="none" w="med" len="med"/>
                      <a:tailEnd type="none" w="med" len="med"/>
                    </a:lnB>
                    <a:solidFill>
                      <a:srgbClr val="1F3A5F"/>
                    </a:solidFill>
                  </a:tcPr>
                </a:tc>
              </a:tr>
              <a:tr h="457200">
                <a:tc>
                  <a:txBody>
                    <a:bodyPr/>
                    <a:lstStyle/>
                    <a:p>
                      <a:pPr indent="0" marL="0">
                        <a:buNone/>
                      </a:pPr>
                      <a:r>
                        <a:rPr lang="en-US" sz="1100" b="1" dirty="0">
                          <a:solidFill>
                            <a:srgbClr val="1F3A5F"/>
                          </a:solidFill>
                          <a:latin typeface="Arial" pitchFamily="34" charset="0"/>
                          <a:ea typeface="Arial" pitchFamily="34" charset="-122"/>
                          <a:cs typeface="Arial" pitchFamily="34" charset="-120"/>
                        </a:rPr>
                        <a:t>Price &amp; value</a:t>
                      </a:r>
                      <a:endParaRPr lang="en-US" sz="1100" dirty="0">
                        <a:latin typeface="Arial" charset="0"/>
                        <a:ea typeface="Arial" charset="0"/>
                        <a:cs typeface="Arial" charset="0"/>
                      </a:endParaRPr>
                    </a:p>
                  </a:txBody>
                  <a:tcPr marL="91440" marR="91440" marT="45720" marB="45720" anchor="ctr">
                    <a:lnL w="12700" cap="flat" cmpd="sng" algn="ctr">
                      <a:solidFill>
                        <a:srgbClr val="E2E6EB"/>
                      </a:solidFill>
                      <a:prstDash val="solid"/>
                      <a:round/>
                      <a:headEnd type="none" w="med" len="med"/>
                      <a:tailEnd type="none" w="med" len="med"/>
                    </a:lnL>
                    <a:lnR w="12700" cap="flat" cmpd="sng" algn="ctr">
                      <a:solidFill>
                        <a:srgbClr val="E2E6EB"/>
                      </a:solidFill>
                      <a:prstDash val="solid"/>
                      <a:round/>
                      <a:headEnd type="none" w="med" len="med"/>
                      <a:tailEnd type="none" w="med" len="med"/>
                    </a:lnR>
                    <a:lnT w="12700" cap="flat" cmpd="sng" algn="ctr">
                      <a:solidFill>
                        <a:srgbClr val="E2E6EB"/>
                      </a:solidFill>
                      <a:prstDash val="solid"/>
                      <a:round/>
                      <a:headEnd type="none" w="med" len="med"/>
                      <a:tailEnd type="none" w="med" len="med"/>
                    </a:lnT>
                    <a:lnB w="12700" cap="flat" cmpd="sng" algn="ctr">
                      <a:solidFill>
                        <a:srgbClr val="E2E6EB"/>
                      </a:solidFill>
                      <a:prstDash val="solid"/>
                      <a:round/>
                      <a:headEnd type="none" w="med" len="med"/>
                      <a:tailEnd type="none" w="med" len="med"/>
                    </a:lnB>
                    <a:solidFill>
                      <a:srgbClr val="FFFFFF"/>
                    </a:solidFill>
                  </a:tcPr>
                </a:tc>
                <a:tc>
                  <a:txBody>
                    <a:bodyPr/>
                    <a:lstStyle/>
                    <a:p>
                      <a:pPr indent="0" marL="0">
                        <a:buNone/>
                      </a:pPr>
                      <a:r>
                        <a:rPr lang="en-US" sz="1100" dirty="0">
                          <a:solidFill>
                            <a:srgbClr val="2B2B2B"/>
                          </a:solidFill>
                          <a:latin typeface="Arial" pitchFamily="34" charset="0"/>
                          <a:ea typeface="Arial" pitchFamily="34" charset="-122"/>
                          <a:cs typeface="Arial" pitchFamily="34" charset="-120"/>
                        </a:rPr>
                        <a:t>Diversify subscription tiers, pack sizes, bundles</a:t>
                      </a:r>
                      <a:endParaRPr lang="en-US" sz="1100" dirty="0">
                        <a:latin typeface="Arial" charset="0"/>
                        <a:ea typeface="Arial" charset="0"/>
                        <a:cs typeface="Arial" charset="0"/>
                      </a:endParaRPr>
                    </a:p>
                  </a:txBody>
                  <a:tcPr marL="91440" marR="91440" marT="45720" marB="45720" anchor="ctr">
                    <a:lnL w="12700" cap="flat" cmpd="sng" algn="ctr">
                      <a:solidFill>
                        <a:srgbClr val="E2E6EB"/>
                      </a:solidFill>
                      <a:prstDash val="solid"/>
                      <a:round/>
                      <a:headEnd type="none" w="med" len="med"/>
                      <a:tailEnd type="none" w="med" len="med"/>
                    </a:lnL>
                    <a:lnR w="12700" cap="flat" cmpd="sng" algn="ctr">
                      <a:solidFill>
                        <a:srgbClr val="E2E6EB"/>
                      </a:solidFill>
                      <a:prstDash val="solid"/>
                      <a:round/>
                      <a:headEnd type="none" w="med" len="med"/>
                      <a:tailEnd type="none" w="med" len="med"/>
                    </a:lnR>
                    <a:lnT w="12700" cap="flat" cmpd="sng" algn="ctr">
                      <a:solidFill>
                        <a:srgbClr val="E2E6EB"/>
                      </a:solidFill>
                      <a:prstDash val="solid"/>
                      <a:round/>
                      <a:headEnd type="none" w="med" len="med"/>
                      <a:tailEnd type="none" w="med" len="med"/>
                    </a:lnT>
                    <a:lnB w="12700" cap="flat" cmpd="sng" algn="ctr">
                      <a:solidFill>
                        <a:srgbClr val="E2E6EB"/>
                      </a:solidFill>
                      <a:prstDash val="solid"/>
                      <a:round/>
                      <a:headEnd type="none" w="med" len="med"/>
                      <a:tailEnd type="none" w="med" len="med"/>
                    </a:lnB>
                    <a:solidFill>
                      <a:srgbClr val="FFFFFF"/>
                    </a:solidFill>
                  </a:tcPr>
                </a:tc>
                <a:tc>
                  <a:txBody>
                    <a:bodyPr/>
                    <a:lstStyle/>
                    <a:p>
                      <a:pPr indent="0" marL="0">
                        <a:buNone/>
                      </a:pPr>
                      <a:r>
                        <a:rPr lang="en-US" sz="1100" dirty="0">
                          <a:solidFill>
                            <a:srgbClr val="6B7280"/>
                          </a:solidFill>
                          <a:latin typeface="Arial" pitchFamily="34" charset="0"/>
                          <a:ea typeface="Arial" pitchFamily="34" charset="-122"/>
                          <a:cs typeface="Arial" pitchFamily="34" charset="-120"/>
                        </a:rPr>
                        <a:t>Price is the #1 dislike (19 mentions)</a:t>
                      </a:r>
                      <a:endParaRPr lang="en-US" sz="1100" dirty="0">
                        <a:latin typeface="Arial" charset="0"/>
                        <a:ea typeface="Arial" charset="0"/>
                        <a:cs typeface="Arial" charset="0"/>
                      </a:endParaRPr>
                    </a:p>
                  </a:txBody>
                  <a:tcPr marL="91440" marR="91440" marT="45720" marB="45720" anchor="ctr">
                    <a:lnL w="12700" cap="flat" cmpd="sng" algn="ctr">
                      <a:solidFill>
                        <a:srgbClr val="E2E6EB"/>
                      </a:solidFill>
                      <a:prstDash val="solid"/>
                      <a:round/>
                      <a:headEnd type="none" w="med" len="med"/>
                      <a:tailEnd type="none" w="med" len="med"/>
                    </a:lnL>
                    <a:lnR w="12700" cap="flat" cmpd="sng" algn="ctr">
                      <a:solidFill>
                        <a:srgbClr val="E2E6EB"/>
                      </a:solidFill>
                      <a:prstDash val="solid"/>
                      <a:round/>
                      <a:headEnd type="none" w="med" len="med"/>
                      <a:tailEnd type="none" w="med" len="med"/>
                    </a:lnR>
                    <a:lnT w="12700" cap="flat" cmpd="sng" algn="ctr">
                      <a:solidFill>
                        <a:srgbClr val="E2E6EB"/>
                      </a:solidFill>
                      <a:prstDash val="solid"/>
                      <a:round/>
                      <a:headEnd type="none" w="med" len="med"/>
                      <a:tailEnd type="none" w="med" len="med"/>
                    </a:lnT>
                    <a:lnB w="12700" cap="flat" cmpd="sng" algn="ctr">
                      <a:solidFill>
                        <a:srgbClr val="E2E6EB"/>
                      </a:solidFill>
                      <a:prstDash val="solid"/>
                      <a:round/>
                      <a:headEnd type="none" w="med" len="med"/>
                      <a:tailEnd type="none" w="med" len="med"/>
                    </a:lnB>
                    <a:solidFill>
                      <a:srgbClr val="FFFFFF"/>
                    </a:solidFill>
                  </a:tcPr>
                </a:tc>
              </a:tr>
              <a:tr h="457200">
                <a:tc>
                  <a:txBody>
                    <a:bodyPr/>
                    <a:lstStyle/>
                    <a:p>
                      <a:pPr indent="0" marL="0">
                        <a:buNone/>
                      </a:pPr>
                      <a:r>
                        <a:rPr lang="en-US" sz="1100" b="1" dirty="0">
                          <a:solidFill>
                            <a:srgbClr val="1F3A5F"/>
                          </a:solidFill>
                          <a:latin typeface="Arial" pitchFamily="34" charset="0"/>
                          <a:ea typeface="Arial" pitchFamily="34" charset="-122"/>
                          <a:cs typeface="Arial" pitchFamily="34" charset="-120"/>
                        </a:rPr>
                        <a:t>Messaging</a:t>
                      </a:r>
                      <a:endParaRPr lang="en-US" sz="1100" dirty="0">
                        <a:latin typeface="Arial" charset="0"/>
                        <a:ea typeface="Arial" charset="0"/>
                        <a:cs typeface="Arial" charset="0"/>
                      </a:endParaRPr>
                    </a:p>
                  </a:txBody>
                  <a:tcPr marL="91440" marR="91440" marT="45720" marB="45720" anchor="ctr">
                    <a:lnL w="12700" cap="flat" cmpd="sng" algn="ctr">
                      <a:solidFill>
                        <a:srgbClr val="E2E6EB"/>
                      </a:solidFill>
                      <a:prstDash val="solid"/>
                      <a:round/>
                      <a:headEnd type="none" w="med" len="med"/>
                      <a:tailEnd type="none" w="med" len="med"/>
                    </a:lnL>
                    <a:lnR w="12700" cap="flat" cmpd="sng" algn="ctr">
                      <a:solidFill>
                        <a:srgbClr val="E2E6EB"/>
                      </a:solidFill>
                      <a:prstDash val="solid"/>
                      <a:round/>
                      <a:headEnd type="none" w="med" len="med"/>
                      <a:tailEnd type="none" w="med" len="med"/>
                    </a:lnR>
                    <a:lnT w="12700" cap="flat" cmpd="sng" algn="ctr">
                      <a:solidFill>
                        <a:srgbClr val="E2E6EB"/>
                      </a:solidFill>
                      <a:prstDash val="solid"/>
                      <a:round/>
                      <a:headEnd type="none" w="med" len="med"/>
                      <a:tailEnd type="none" w="med" len="med"/>
                    </a:lnT>
                    <a:lnB w="12700" cap="flat" cmpd="sng" algn="ctr">
                      <a:solidFill>
                        <a:srgbClr val="E2E6EB"/>
                      </a:solidFill>
                      <a:prstDash val="solid"/>
                      <a:round/>
                      <a:headEnd type="none" w="med" len="med"/>
                      <a:tailEnd type="none" w="med" len="med"/>
                    </a:lnB>
                    <a:solidFill>
                      <a:srgbClr val="F4F6F8"/>
                    </a:solidFill>
                  </a:tcPr>
                </a:tc>
                <a:tc>
                  <a:txBody>
                    <a:bodyPr/>
                    <a:lstStyle/>
                    <a:p>
                      <a:pPr indent="0" marL="0">
                        <a:buNone/>
                      </a:pPr>
                      <a:r>
                        <a:rPr lang="en-US" sz="1100" dirty="0">
                          <a:solidFill>
                            <a:srgbClr val="2B2B2B"/>
                          </a:solidFill>
                          <a:latin typeface="Arial" pitchFamily="34" charset="0"/>
                          <a:ea typeface="Arial" pitchFamily="34" charset="-122"/>
                          <a:cs typeface="Arial" pitchFamily="34" charset="-120"/>
                        </a:rPr>
                        <a:t>Lead with natural + low sugar; drop vegan/GF</a:t>
                      </a:r>
                      <a:endParaRPr lang="en-US" sz="1100" dirty="0">
                        <a:latin typeface="Arial" charset="0"/>
                        <a:ea typeface="Arial" charset="0"/>
                        <a:cs typeface="Arial" charset="0"/>
                      </a:endParaRPr>
                    </a:p>
                  </a:txBody>
                  <a:tcPr marL="91440" marR="91440" marT="45720" marB="45720" anchor="ctr">
                    <a:lnL w="12700" cap="flat" cmpd="sng" algn="ctr">
                      <a:solidFill>
                        <a:srgbClr val="E2E6EB"/>
                      </a:solidFill>
                      <a:prstDash val="solid"/>
                      <a:round/>
                      <a:headEnd type="none" w="med" len="med"/>
                      <a:tailEnd type="none" w="med" len="med"/>
                    </a:lnL>
                    <a:lnR w="12700" cap="flat" cmpd="sng" algn="ctr">
                      <a:solidFill>
                        <a:srgbClr val="E2E6EB"/>
                      </a:solidFill>
                      <a:prstDash val="solid"/>
                      <a:round/>
                      <a:headEnd type="none" w="med" len="med"/>
                      <a:tailEnd type="none" w="med" len="med"/>
                    </a:lnR>
                    <a:lnT w="12700" cap="flat" cmpd="sng" algn="ctr">
                      <a:solidFill>
                        <a:srgbClr val="E2E6EB"/>
                      </a:solidFill>
                      <a:prstDash val="solid"/>
                      <a:round/>
                      <a:headEnd type="none" w="med" len="med"/>
                      <a:tailEnd type="none" w="med" len="med"/>
                    </a:lnT>
                    <a:lnB w="12700" cap="flat" cmpd="sng" algn="ctr">
                      <a:solidFill>
                        <a:srgbClr val="E2E6EB"/>
                      </a:solidFill>
                      <a:prstDash val="solid"/>
                      <a:round/>
                      <a:headEnd type="none" w="med" len="med"/>
                      <a:tailEnd type="none" w="med" len="med"/>
                    </a:lnB>
                    <a:solidFill>
                      <a:srgbClr val="F4F6F8"/>
                    </a:solidFill>
                  </a:tcPr>
                </a:tc>
                <a:tc>
                  <a:txBody>
                    <a:bodyPr/>
                    <a:lstStyle/>
                    <a:p>
                      <a:pPr indent="0" marL="0">
                        <a:buNone/>
                      </a:pPr>
                      <a:r>
                        <a:rPr lang="en-US" sz="1100" dirty="0">
                          <a:solidFill>
                            <a:srgbClr val="6B7280"/>
                          </a:solidFill>
                          <a:latin typeface="Arial" pitchFamily="34" charset="0"/>
                          <a:ea typeface="Arial" pitchFamily="34" charset="-122"/>
                          <a:cs typeface="Arial" pitchFamily="34" charset="-120"/>
                        </a:rPr>
                        <a:t>Top-ranked attributes; vegan ranks last</a:t>
                      </a:r>
                      <a:endParaRPr lang="en-US" sz="1100" dirty="0">
                        <a:latin typeface="Arial" charset="0"/>
                        <a:ea typeface="Arial" charset="0"/>
                        <a:cs typeface="Arial" charset="0"/>
                      </a:endParaRPr>
                    </a:p>
                  </a:txBody>
                  <a:tcPr marL="91440" marR="91440" marT="45720" marB="45720" anchor="ctr">
                    <a:lnL w="12700" cap="flat" cmpd="sng" algn="ctr">
                      <a:solidFill>
                        <a:srgbClr val="E2E6EB"/>
                      </a:solidFill>
                      <a:prstDash val="solid"/>
                      <a:round/>
                      <a:headEnd type="none" w="med" len="med"/>
                      <a:tailEnd type="none" w="med" len="med"/>
                    </a:lnL>
                    <a:lnR w="12700" cap="flat" cmpd="sng" algn="ctr">
                      <a:solidFill>
                        <a:srgbClr val="E2E6EB"/>
                      </a:solidFill>
                      <a:prstDash val="solid"/>
                      <a:round/>
                      <a:headEnd type="none" w="med" len="med"/>
                      <a:tailEnd type="none" w="med" len="med"/>
                    </a:lnR>
                    <a:lnT w="12700" cap="flat" cmpd="sng" algn="ctr">
                      <a:solidFill>
                        <a:srgbClr val="E2E6EB"/>
                      </a:solidFill>
                      <a:prstDash val="solid"/>
                      <a:round/>
                      <a:headEnd type="none" w="med" len="med"/>
                      <a:tailEnd type="none" w="med" len="med"/>
                    </a:lnT>
                    <a:lnB w="12700" cap="flat" cmpd="sng" algn="ctr">
                      <a:solidFill>
                        <a:srgbClr val="E2E6EB"/>
                      </a:solidFill>
                      <a:prstDash val="solid"/>
                      <a:round/>
                      <a:headEnd type="none" w="med" len="med"/>
                      <a:tailEnd type="none" w="med" len="med"/>
                    </a:lnB>
                    <a:solidFill>
                      <a:srgbClr val="F4F6F8"/>
                    </a:solidFill>
                  </a:tcPr>
                </a:tc>
              </a:tr>
              <a:tr h="457200">
                <a:tc>
                  <a:txBody>
                    <a:bodyPr/>
                    <a:lstStyle/>
                    <a:p>
                      <a:pPr indent="0" marL="0">
                        <a:buNone/>
                      </a:pPr>
                      <a:r>
                        <a:rPr lang="en-US" sz="1100" b="1" dirty="0">
                          <a:solidFill>
                            <a:srgbClr val="1F3A5F"/>
                          </a:solidFill>
                          <a:latin typeface="Arial" pitchFamily="34" charset="0"/>
                          <a:ea typeface="Arial" pitchFamily="34" charset="-122"/>
                          <a:cs typeface="Arial" pitchFamily="34" charset="-120"/>
                        </a:rPr>
                        <a:t>Flavors</a:t>
                      </a:r>
                      <a:endParaRPr lang="en-US" sz="1100" dirty="0">
                        <a:latin typeface="Arial" charset="0"/>
                        <a:ea typeface="Arial" charset="0"/>
                        <a:cs typeface="Arial" charset="0"/>
                      </a:endParaRPr>
                    </a:p>
                  </a:txBody>
                  <a:tcPr marL="91440" marR="91440" marT="45720" marB="45720" anchor="ctr">
                    <a:lnL w="12700" cap="flat" cmpd="sng" algn="ctr">
                      <a:solidFill>
                        <a:srgbClr val="E2E6EB"/>
                      </a:solidFill>
                      <a:prstDash val="solid"/>
                      <a:round/>
                      <a:headEnd type="none" w="med" len="med"/>
                      <a:tailEnd type="none" w="med" len="med"/>
                    </a:lnL>
                    <a:lnR w="12700" cap="flat" cmpd="sng" algn="ctr">
                      <a:solidFill>
                        <a:srgbClr val="E2E6EB"/>
                      </a:solidFill>
                      <a:prstDash val="solid"/>
                      <a:round/>
                      <a:headEnd type="none" w="med" len="med"/>
                      <a:tailEnd type="none" w="med" len="med"/>
                    </a:lnR>
                    <a:lnT w="12700" cap="flat" cmpd="sng" algn="ctr">
                      <a:solidFill>
                        <a:srgbClr val="E2E6EB"/>
                      </a:solidFill>
                      <a:prstDash val="solid"/>
                      <a:round/>
                      <a:headEnd type="none" w="med" len="med"/>
                      <a:tailEnd type="none" w="med" len="med"/>
                    </a:lnT>
                    <a:lnB w="12700" cap="flat" cmpd="sng" algn="ctr">
                      <a:solidFill>
                        <a:srgbClr val="E2E6EB"/>
                      </a:solidFill>
                      <a:prstDash val="solid"/>
                      <a:round/>
                      <a:headEnd type="none" w="med" len="med"/>
                      <a:tailEnd type="none" w="med" len="med"/>
                    </a:lnB>
                    <a:solidFill>
                      <a:srgbClr val="FFFFFF"/>
                    </a:solidFill>
                  </a:tcPr>
                </a:tc>
                <a:tc>
                  <a:txBody>
                    <a:bodyPr/>
                    <a:lstStyle/>
                    <a:p>
                      <a:pPr indent="0" marL="0">
                        <a:buNone/>
                      </a:pPr>
                      <a:r>
                        <a:rPr lang="en-US" sz="1100" dirty="0">
                          <a:solidFill>
                            <a:srgbClr val="2B2B2B"/>
                          </a:solidFill>
                          <a:latin typeface="Arial" pitchFamily="34" charset="0"/>
                          <a:ea typeface="Arial" pitchFamily="34" charset="-122"/>
                          <a:cs typeface="Arial" pitchFamily="34" charset="-120"/>
                        </a:rPr>
                        <a:t>Add non-coffee / non-matcha variety</a:t>
                      </a:r>
                      <a:endParaRPr lang="en-US" sz="1100" dirty="0">
                        <a:latin typeface="Arial" charset="0"/>
                        <a:ea typeface="Arial" charset="0"/>
                        <a:cs typeface="Arial" charset="0"/>
                      </a:endParaRPr>
                    </a:p>
                  </a:txBody>
                  <a:tcPr marL="91440" marR="91440" marT="45720" marB="45720" anchor="ctr">
                    <a:lnL w="12700" cap="flat" cmpd="sng" algn="ctr">
                      <a:solidFill>
                        <a:srgbClr val="E2E6EB"/>
                      </a:solidFill>
                      <a:prstDash val="solid"/>
                      <a:round/>
                      <a:headEnd type="none" w="med" len="med"/>
                      <a:tailEnd type="none" w="med" len="med"/>
                    </a:lnL>
                    <a:lnR w="12700" cap="flat" cmpd="sng" algn="ctr">
                      <a:solidFill>
                        <a:srgbClr val="E2E6EB"/>
                      </a:solidFill>
                      <a:prstDash val="solid"/>
                      <a:round/>
                      <a:headEnd type="none" w="med" len="med"/>
                      <a:tailEnd type="none" w="med" len="med"/>
                    </a:lnR>
                    <a:lnT w="12700" cap="flat" cmpd="sng" algn="ctr">
                      <a:solidFill>
                        <a:srgbClr val="E2E6EB"/>
                      </a:solidFill>
                      <a:prstDash val="solid"/>
                      <a:round/>
                      <a:headEnd type="none" w="med" len="med"/>
                      <a:tailEnd type="none" w="med" len="med"/>
                    </a:lnT>
                    <a:lnB w="12700" cap="flat" cmpd="sng" algn="ctr">
                      <a:solidFill>
                        <a:srgbClr val="E2E6EB"/>
                      </a:solidFill>
                      <a:prstDash val="solid"/>
                      <a:round/>
                      <a:headEnd type="none" w="med" len="med"/>
                      <a:tailEnd type="none" w="med" len="med"/>
                    </a:lnB>
                    <a:solidFill>
                      <a:srgbClr val="FFFFFF"/>
                    </a:solidFill>
                  </a:tcPr>
                </a:tc>
                <a:tc>
                  <a:txBody>
                    <a:bodyPr/>
                    <a:lstStyle/>
                    <a:p>
                      <a:pPr indent="0" marL="0">
                        <a:buNone/>
                      </a:pPr>
                      <a:r>
                        <a:rPr lang="en-US" sz="1100" dirty="0">
                          <a:solidFill>
                            <a:srgbClr val="6B7280"/>
                          </a:solidFill>
                          <a:latin typeface="Arial" pitchFamily="34" charset="0"/>
                          <a:ea typeface="Arial" pitchFamily="34" charset="-122"/>
                          <a:cs typeface="Arial" pitchFamily="34" charset="-120"/>
                        </a:rPr>
                        <a:t>Flavor variety is the #2 request</a:t>
                      </a:r>
                      <a:endParaRPr lang="en-US" sz="1100" dirty="0">
                        <a:latin typeface="Arial" charset="0"/>
                        <a:ea typeface="Arial" charset="0"/>
                        <a:cs typeface="Arial" charset="0"/>
                      </a:endParaRPr>
                    </a:p>
                  </a:txBody>
                  <a:tcPr marL="91440" marR="91440" marT="45720" marB="45720" anchor="ctr">
                    <a:lnL w="12700" cap="flat" cmpd="sng" algn="ctr">
                      <a:solidFill>
                        <a:srgbClr val="E2E6EB"/>
                      </a:solidFill>
                      <a:prstDash val="solid"/>
                      <a:round/>
                      <a:headEnd type="none" w="med" len="med"/>
                      <a:tailEnd type="none" w="med" len="med"/>
                    </a:lnL>
                    <a:lnR w="12700" cap="flat" cmpd="sng" algn="ctr">
                      <a:solidFill>
                        <a:srgbClr val="E2E6EB"/>
                      </a:solidFill>
                      <a:prstDash val="solid"/>
                      <a:round/>
                      <a:headEnd type="none" w="med" len="med"/>
                      <a:tailEnd type="none" w="med" len="med"/>
                    </a:lnR>
                    <a:lnT w="12700" cap="flat" cmpd="sng" algn="ctr">
                      <a:solidFill>
                        <a:srgbClr val="E2E6EB"/>
                      </a:solidFill>
                      <a:prstDash val="solid"/>
                      <a:round/>
                      <a:headEnd type="none" w="med" len="med"/>
                      <a:tailEnd type="none" w="med" len="med"/>
                    </a:lnT>
                    <a:lnB w="12700" cap="flat" cmpd="sng" algn="ctr">
                      <a:solidFill>
                        <a:srgbClr val="E2E6EB"/>
                      </a:solidFill>
                      <a:prstDash val="solid"/>
                      <a:round/>
                      <a:headEnd type="none" w="med" len="med"/>
                      <a:tailEnd type="none" w="med" len="med"/>
                    </a:lnB>
                    <a:solidFill>
                      <a:srgbClr val="FFFFFF"/>
                    </a:solidFill>
                  </a:tcPr>
                </a:tc>
              </a:tr>
              <a:tr h="457200">
                <a:tc>
                  <a:txBody>
                    <a:bodyPr/>
                    <a:lstStyle/>
                    <a:p>
                      <a:pPr indent="0" marL="0">
                        <a:buNone/>
                      </a:pPr>
                      <a:r>
                        <a:rPr lang="en-US" sz="1100" b="1" dirty="0">
                          <a:solidFill>
                            <a:srgbClr val="1F3A5F"/>
                          </a:solidFill>
                          <a:latin typeface="Arial" pitchFamily="34" charset="0"/>
                          <a:ea typeface="Arial" pitchFamily="34" charset="-122"/>
                          <a:cs typeface="Arial" pitchFamily="34" charset="-120"/>
                        </a:rPr>
                        <a:t>Friction</a:t>
                      </a:r>
                      <a:endParaRPr lang="en-US" sz="1100" dirty="0">
                        <a:latin typeface="Arial" charset="0"/>
                        <a:ea typeface="Arial" charset="0"/>
                        <a:cs typeface="Arial" charset="0"/>
                      </a:endParaRPr>
                    </a:p>
                  </a:txBody>
                  <a:tcPr marL="91440" marR="91440" marT="45720" marB="45720" anchor="ctr">
                    <a:lnL w="12700" cap="flat" cmpd="sng" algn="ctr">
                      <a:solidFill>
                        <a:srgbClr val="E2E6EB"/>
                      </a:solidFill>
                      <a:prstDash val="solid"/>
                      <a:round/>
                      <a:headEnd type="none" w="med" len="med"/>
                      <a:tailEnd type="none" w="med" len="med"/>
                    </a:lnL>
                    <a:lnR w="12700" cap="flat" cmpd="sng" algn="ctr">
                      <a:solidFill>
                        <a:srgbClr val="E2E6EB"/>
                      </a:solidFill>
                      <a:prstDash val="solid"/>
                      <a:round/>
                      <a:headEnd type="none" w="med" len="med"/>
                      <a:tailEnd type="none" w="med" len="med"/>
                    </a:lnR>
                    <a:lnT w="12700" cap="flat" cmpd="sng" algn="ctr">
                      <a:solidFill>
                        <a:srgbClr val="E2E6EB"/>
                      </a:solidFill>
                      <a:prstDash val="solid"/>
                      <a:round/>
                      <a:headEnd type="none" w="med" len="med"/>
                      <a:tailEnd type="none" w="med" len="med"/>
                    </a:lnT>
                    <a:lnB w="12700" cap="flat" cmpd="sng" algn="ctr">
                      <a:solidFill>
                        <a:srgbClr val="E2E6EB"/>
                      </a:solidFill>
                      <a:prstDash val="solid"/>
                      <a:round/>
                      <a:headEnd type="none" w="med" len="med"/>
                      <a:tailEnd type="none" w="med" len="med"/>
                    </a:lnB>
                    <a:solidFill>
                      <a:srgbClr val="F4F6F8"/>
                    </a:solidFill>
                  </a:tcPr>
                </a:tc>
                <a:tc>
                  <a:txBody>
                    <a:bodyPr/>
                    <a:lstStyle/>
                    <a:p>
                      <a:pPr indent="0" marL="0">
                        <a:buNone/>
                      </a:pPr>
                      <a:r>
                        <a:rPr lang="en-US" sz="1100" dirty="0">
                          <a:solidFill>
                            <a:srgbClr val="2B2B2B"/>
                          </a:solidFill>
                          <a:latin typeface="Arial" pitchFamily="34" charset="0"/>
                          <a:ea typeface="Arial" pitchFamily="34" charset="-122"/>
                          <a:cs typeface="Arial" pitchFamily="34" charset="-120"/>
                        </a:rPr>
                        <a:t>Fix shipping-melt; improve availability</a:t>
                      </a:r>
                      <a:endParaRPr lang="en-US" sz="1100" dirty="0">
                        <a:latin typeface="Arial" charset="0"/>
                        <a:ea typeface="Arial" charset="0"/>
                        <a:cs typeface="Arial" charset="0"/>
                      </a:endParaRPr>
                    </a:p>
                  </a:txBody>
                  <a:tcPr marL="91440" marR="91440" marT="45720" marB="45720" anchor="ctr">
                    <a:lnL w="12700" cap="flat" cmpd="sng" algn="ctr">
                      <a:solidFill>
                        <a:srgbClr val="E2E6EB"/>
                      </a:solidFill>
                      <a:prstDash val="solid"/>
                      <a:round/>
                      <a:headEnd type="none" w="med" len="med"/>
                      <a:tailEnd type="none" w="med" len="med"/>
                    </a:lnL>
                    <a:lnR w="12700" cap="flat" cmpd="sng" algn="ctr">
                      <a:solidFill>
                        <a:srgbClr val="E2E6EB"/>
                      </a:solidFill>
                      <a:prstDash val="solid"/>
                      <a:round/>
                      <a:headEnd type="none" w="med" len="med"/>
                      <a:tailEnd type="none" w="med" len="med"/>
                    </a:lnR>
                    <a:lnT w="12700" cap="flat" cmpd="sng" algn="ctr">
                      <a:solidFill>
                        <a:srgbClr val="E2E6EB"/>
                      </a:solidFill>
                      <a:prstDash val="solid"/>
                      <a:round/>
                      <a:headEnd type="none" w="med" len="med"/>
                      <a:tailEnd type="none" w="med" len="med"/>
                    </a:lnT>
                    <a:lnB w="12700" cap="flat" cmpd="sng" algn="ctr">
                      <a:solidFill>
                        <a:srgbClr val="E2E6EB"/>
                      </a:solidFill>
                      <a:prstDash val="solid"/>
                      <a:round/>
                      <a:headEnd type="none" w="med" len="med"/>
                      <a:tailEnd type="none" w="med" len="med"/>
                    </a:lnB>
                    <a:solidFill>
                      <a:srgbClr val="F4F6F8"/>
                    </a:solidFill>
                  </a:tcPr>
                </a:tc>
                <a:tc>
                  <a:txBody>
                    <a:bodyPr/>
                    <a:lstStyle/>
                    <a:p>
                      <a:pPr indent="0" marL="0">
                        <a:buNone/>
                      </a:pPr>
                      <a:r>
                        <a:rPr lang="en-US" sz="1100" dirty="0">
                          <a:solidFill>
                            <a:srgbClr val="6B7280"/>
                          </a:solidFill>
                          <a:latin typeface="Arial" pitchFamily="34" charset="0"/>
                          <a:ea typeface="Arial" pitchFamily="34" charset="-122"/>
                          <a:cs typeface="Arial" pitchFamily="34" charset="-120"/>
                        </a:rPr>
                        <a:t>Named pain points in verbatims</a:t>
                      </a:r>
                      <a:endParaRPr lang="en-US" sz="1100" dirty="0">
                        <a:latin typeface="Arial" charset="0"/>
                        <a:ea typeface="Arial" charset="0"/>
                        <a:cs typeface="Arial" charset="0"/>
                      </a:endParaRPr>
                    </a:p>
                  </a:txBody>
                  <a:tcPr marL="91440" marR="91440" marT="45720" marB="45720" anchor="ctr">
                    <a:lnL w="12700" cap="flat" cmpd="sng" algn="ctr">
                      <a:solidFill>
                        <a:srgbClr val="E2E6EB"/>
                      </a:solidFill>
                      <a:prstDash val="solid"/>
                      <a:round/>
                      <a:headEnd type="none" w="med" len="med"/>
                      <a:tailEnd type="none" w="med" len="med"/>
                    </a:lnL>
                    <a:lnR w="12700" cap="flat" cmpd="sng" algn="ctr">
                      <a:solidFill>
                        <a:srgbClr val="E2E6EB"/>
                      </a:solidFill>
                      <a:prstDash val="solid"/>
                      <a:round/>
                      <a:headEnd type="none" w="med" len="med"/>
                      <a:tailEnd type="none" w="med" len="med"/>
                    </a:lnR>
                    <a:lnT w="12700" cap="flat" cmpd="sng" algn="ctr">
                      <a:solidFill>
                        <a:srgbClr val="E2E6EB"/>
                      </a:solidFill>
                      <a:prstDash val="solid"/>
                      <a:round/>
                      <a:headEnd type="none" w="med" len="med"/>
                      <a:tailEnd type="none" w="med" len="med"/>
                    </a:lnT>
                    <a:lnB w="12700" cap="flat" cmpd="sng" algn="ctr">
                      <a:solidFill>
                        <a:srgbClr val="E2E6EB"/>
                      </a:solidFill>
                      <a:prstDash val="solid"/>
                      <a:round/>
                      <a:headEnd type="none" w="med" len="med"/>
                      <a:tailEnd type="none" w="med" len="med"/>
                    </a:lnB>
                    <a:solidFill>
                      <a:srgbClr val="F4F6F8"/>
                    </a:solidFill>
                  </a:tcPr>
                </a:tc>
              </a:tr>
              <a:tr h="457200">
                <a:tc>
                  <a:txBody>
                    <a:bodyPr/>
                    <a:lstStyle/>
                    <a:p>
                      <a:pPr indent="0" marL="0">
                        <a:buNone/>
                      </a:pPr>
                      <a:r>
                        <a:rPr lang="en-US" sz="1100" b="1" dirty="0">
                          <a:solidFill>
                            <a:srgbClr val="1F3A5F"/>
                          </a:solidFill>
                          <a:latin typeface="Arial" pitchFamily="34" charset="0"/>
                          <a:ea typeface="Arial" pitchFamily="34" charset="-122"/>
                          <a:cs typeface="Arial" pitchFamily="34" charset="-120"/>
                        </a:rPr>
                        <a:t>Targeting</a:t>
                      </a:r>
                      <a:endParaRPr lang="en-US" sz="1100" dirty="0">
                        <a:latin typeface="Arial" charset="0"/>
                        <a:ea typeface="Arial" charset="0"/>
                        <a:cs typeface="Arial" charset="0"/>
                      </a:endParaRPr>
                    </a:p>
                  </a:txBody>
                  <a:tcPr marL="91440" marR="91440" marT="45720" marB="45720" anchor="ctr">
                    <a:lnL w="12700" cap="flat" cmpd="sng" algn="ctr">
                      <a:solidFill>
                        <a:srgbClr val="E2E6EB"/>
                      </a:solidFill>
                      <a:prstDash val="solid"/>
                      <a:round/>
                      <a:headEnd type="none" w="med" len="med"/>
                      <a:tailEnd type="none" w="med" len="med"/>
                    </a:lnL>
                    <a:lnR w="12700" cap="flat" cmpd="sng" algn="ctr">
                      <a:solidFill>
                        <a:srgbClr val="E2E6EB"/>
                      </a:solidFill>
                      <a:prstDash val="solid"/>
                      <a:round/>
                      <a:headEnd type="none" w="med" len="med"/>
                      <a:tailEnd type="none" w="med" len="med"/>
                    </a:lnR>
                    <a:lnT w="12700" cap="flat" cmpd="sng" algn="ctr">
                      <a:solidFill>
                        <a:srgbClr val="E2E6EB"/>
                      </a:solidFill>
                      <a:prstDash val="solid"/>
                      <a:round/>
                      <a:headEnd type="none" w="med" len="med"/>
                      <a:tailEnd type="none" w="med" len="med"/>
                    </a:lnT>
                    <a:lnB w="12700" cap="flat" cmpd="sng" algn="ctr">
                      <a:solidFill>
                        <a:srgbClr val="E2E6EB"/>
                      </a:solidFill>
                      <a:prstDash val="solid"/>
                      <a:round/>
                      <a:headEnd type="none" w="med" len="med"/>
                      <a:tailEnd type="none" w="med" len="med"/>
                    </a:lnB>
                    <a:solidFill>
                      <a:srgbClr val="FFFFFF"/>
                    </a:solidFill>
                  </a:tcPr>
                </a:tc>
                <a:tc>
                  <a:txBody>
                    <a:bodyPr/>
                    <a:lstStyle/>
                    <a:p>
                      <a:pPr indent="0" marL="0">
                        <a:buNone/>
                      </a:pPr>
                      <a:r>
                        <a:rPr lang="en-US" sz="1100" dirty="0">
                          <a:solidFill>
                            <a:srgbClr val="2B2B2B"/>
                          </a:solidFill>
                          <a:latin typeface="Arial" pitchFamily="34" charset="0"/>
                          <a:ea typeface="Arial" pitchFamily="34" charset="-122"/>
                          <a:cs typeface="Arial" pitchFamily="34" charset="-120"/>
                        </a:rPr>
                        <a:t>35-54 women, mid-upper income, afternoon</a:t>
                      </a:r>
                      <a:endParaRPr lang="en-US" sz="1100" dirty="0">
                        <a:latin typeface="Arial" charset="0"/>
                        <a:ea typeface="Arial" charset="0"/>
                        <a:cs typeface="Arial" charset="0"/>
                      </a:endParaRPr>
                    </a:p>
                  </a:txBody>
                  <a:tcPr marL="91440" marR="91440" marT="45720" marB="45720" anchor="ctr">
                    <a:lnL w="12700" cap="flat" cmpd="sng" algn="ctr">
                      <a:solidFill>
                        <a:srgbClr val="E2E6EB"/>
                      </a:solidFill>
                      <a:prstDash val="solid"/>
                      <a:round/>
                      <a:headEnd type="none" w="med" len="med"/>
                      <a:tailEnd type="none" w="med" len="med"/>
                    </a:lnL>
                    <a:lnR w="12700" cap="flat" cmpd="sng" algn="ctr">
                      <a:solidFill>
                        <a:srgbClr val="E2E6EB"/>
                      </a:solidFill>
                      <a:prstDash val="solid"/>
                      <a:round/>
                      <a:headEnd type="none" w="med" len="med"/>
                      <a:tailEnd type="none" w="med" len="med"/>
                    </a:lnR>
                    <a:lnT w="12700" cap="flat" cmpd="sng" algn="ctr">
                      <a:solidFill>
                        <a:srgbClr val="E2E6EB"/>
                      </a:solidFill>
                      <a:prstDash val="solid"/>
                      <a:round/>
                      <a:headEnd type="none" w="med" len="med"/>
                      <a:tailEnd type="none" w="med" len="med"/>
                    </a:lnT>
                    <a:lnB w="12700" cap="flat" cmpd="sng" algn="ctr">
                      <a:solidFill>
                        <a:srgbClr val="E2E6EB"/>
                      </a:solidFill>
                      <a:prstDash val="solid"/>
                      <a:round/>
                      <a:headEnd type="none" w="med" len="med"/>
                      <a:tailEnd type="none" w="med" len="med"/>
                    </a:lnB>
                    <a:solidFill>
                      <a:srgbClr val="FFFFFF"/>
                    </a:solidFill>
                  </a:tcPr>
                </a:tc>
                <a:tc>
                  <a:txBody>
                    <a:bodyPr/>
                    <a:lstStyle/>
                    <a:p>
                      <a:pPr indent="0" marL="0">
                        <a:buNone/>
                      </a:pPr>
                      <a:r>
                        <a:rPr lang="en-US" sz="1100" dirty="0">
                          <a:solidFill>
                            <a:srgbClr val="6B7280"/>
                          </a:solidFill>
                          <a:latin typeface="Arial" pitchFamily="34" charset="0"/>
                          <a:ea typeface="Arial" pitchFamily="34" charset="-122"/>
                          <a:cs typeface="Arial" pitchFamily="34" charset="-120"/>
                        </a:rPr>
                        <a:t>Core demographic + afternoon skew</a:t>
                      </a:r>
                      <a:endParaRPr lang="en-US" sz="1100" dirty="0">
                        <a:latin typeface="Arial" charset="0"/>
                        <a:ea typeface="Arial" charset="0"/>
                        <a:cs typeface="Arial" charset="0"/>
                      </a:endParaRPr>
                    </a:p>
                  </a:txBody>
                  <a:tcPr marL="91440" marR="91440" marT="45720" marB="45720" anchor="ctr">
                    <a:lnL w="12700" cap="flat" cmpd="sng" algn="ctr">
                      <a:solidFill>
                        <a:srgbClr val="E2E6EB"/>
                      </a:solidFill>
                      <a:prstDash val="solid"/>
                      <a:round/>
                      <a:headEnd type="none" w="med" len="med"/>
                      <a:tailEnd type="none" w="med" len="med"/>
                    </a:lnL>
                    <a:lnR w="12700" cap="flat" cmpd="sng" algn="ctr">
                      <a:solidFill>
                        <a:srgbClr val="E2E6EB"/>
                      </a:solidFill>
                      <a:prstDash val="solid"/>
                      <a:round/>
                      <a:headEnd type="none" w="med" len="med"/>
                      <a:tailEnd type="none" w="med" len="med"/>
                    </a:lnR>
                    <a:lnT w="12700" cap="flat" cmpd="sng" algn="ctr">
                      <a:solidFill>
                        <a:srgbClr val="E2E6EB"/>
                      </a:solidFill>
                      <a:prstDash val="solid"/>
                      <a:round/>
                      <a:headEnd type="none" w="med" len="med"/>
                      <a:tailEnd type="none" w="med" len="med"/>
                    </a:lnT>
                    <a:lnB w="12700" cap="flat" cmpd="sng" algn="ctr">
                      <a:solidFill>
                        <a:srgbClr val="E2E6EB"/>
                      </a:solidFill>
                      <a:prstDash val="solid"/>
                      <a:round/>
                      <a:headEnd type="none" w="med" len="med"/>
                      <a:tailEnd type="none" w="med" len="med"/>
                    </a:lnB>
                    <a:solidFill>
                      <a:srgbClr val="FFFFFF"/>
                    </a:solidFill>
                  </a:tcPr>
                </a:tc>
              </a:tr>
            </a:tbl>
          </a:graphicData>
        </a:graphic>
      </p:graphicFrame>
      <p:sp>
        <p:nvSpPr>
          <p:cNvPr id="5" name="Text 2"/>
          <p:cNvSpPr/>
          <p:nvPr/>
        </p:nvSpPr>
        <p:spPr>
          <a:xfrm>
            <a:off x="457200" y="5897880"/>
            <a:ext cx="11247120" cy="457200"/>
          </a:xfrm>
          <a:prstGeom prst="rect">
            <a:avLst/>
          </a:prstGeom>
          <a:noFill/>
          <a:ln/>
        </p:spPr>
        <p:txBody>
          <a:bodyPr wrap="square" rtlCol="0" anchor="ctr"/>
          <a:lstStyle/>
          <a:p>
            <a:pPr indent="0" marL="0">
              <a:buNone/>
            </a:pPr>
            <a:r>
              <a:rPr lang="en-US" sz="1300" b="1" i="1" dirty="0">
                <a:solidFill>
                  <a:srgbClr val="1F3A5F"/>
                </a:solidFill>
                <a:latin typeface="Arial" pitchFamily="34" charset="0"/>
                <a:ea typeface="Arial" pitchFamily="34" charset="-122"/>
                <a:cs typeface="Arial" pitchFamily="34" charset="-120"/>
              </a:rPr>
              <a:t>Takeaway: a loyal base to deepen - compete on natural/low-sugar, and fix price + flavor variety first.</a:t>
            </a:r>
            <a:endParaRPr lang="en-US" sz="1300" dirty="0"/>
          </a:p>
        </p:txBody>
      </p:sp>
      <p:sp>
        <p:nvSpPr>
          <p:cNvPr id="6" name="Text 3"/>
          <p:cNvSpPr/>
          <p:nvPr/>
        </p:nvSpPr>
        <p:spPr>
          <a:xfrm>
            <a:off x="457200" y="6473952"/>
            <a:ext cx="11247120" cy="274320"/>
          </a:xfrm>
          <a:prstGeom prst="rect">
            <a:avLst/>
          </a:prstGeom>
          <a:noFill/>
          <a:ln/>
        </p:spPr>
        <p:txBody>
          <a:bodyPr wrap="square" rtlCol="0" anchor="ctr"/>
          <a:lstStyle/>
          <a:p>
            <a:pPr indent="0" marL="0">
              <a:buNone/>
            </a:pPr>
            <a:r>
              <a:rPr lang="en-US" sz="800" dirty="0">
                <a:solidFill>
                  <a:srgbClr val="6B7280"/>
                </a:solidFill>
                <a:latin typeface="Arial" pitchFamily="34" charset="0"/>
                <a:ea typeface="Arial" pitchFamily="34" charset="-122"/>
                <a:cs typeface="Arial" pitchFamily="34" charset="-120"/>
              </a:rPr>
              <a:t>Brightbite Consumer Survey  |  Analytical Report  |  n=67  |  Recommendations</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2026-07-28T16:57:31Z</dcterms:created>
  <dcterms:modified xsi:type="dcterms:W3CDTF">2026-07-28T16:57:31Z</dcterms:modified>
</cp:coreProperties>
</file>